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1DCE0"/>
    <a:srgbClr val="656766"/>
    <a:srgbClr val="1A3B65"/>
    <a:srgbClr val="886C5C"/>
    <a:srgbClr val="399539"/>
    <a:srgbClr val="ECDC6C"/>
    <a:srgbClr val="F6F6F6"/>
    <a:srgbClr val="CECECE"/>
    <a:srgbClr val="252525"/>
    <a:srgbClr val="2499A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9" d="100"/>
          <a:sy n="79" d="100"/>
        </p:scale>
        <p:origin x="110" y="21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svg>
</file>

<file path=ppt/media/image12.png>
</file>

<file path=ppt/media/image13.svg>
</file>

<file path=ppt/media/image14.png>
</file>

<file path=ppt/media/image15.png>
</file>

<file path=ppt/media/image16.jp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jpg>
</file>

<file path=ppt/media/image25.png>
</file>

<file path=ppt/media/image26.png>
</file>

<file path=ppt/media/image27.png>
</file>

<file path=ppt/media/image28.svg>
</file>

<file path=ppt/media/image29.jpg>
</file>

<file path=ppt/media/image3.png>
</file>

<file path=ppt/media/image30.png>
</file>

<file path=ppt/media/image31.png>
</file>

<file path=ppt/media/image32.png>
</file>

<file path=ppt/media/image33.png>
</file>

<file path=ppt/media/image34.svg>
</file>

<file path=ppt/media/image35.png>
</file>

<file path=ppt/media/image36.svg>
</file>

<file path=ppt/media/image37.jpg>
</file>

<file path=ppt/media/image38.png>
</file>

<file path=ppt/media/image39.png>
</file>

<file path=ppt/media/image4.jpg>
</file>

<file path=ppt/media/image40.svg>
</file>

<file path=ppt/media/image41.png>
</file>

<file path=ppt/media/image42.png>
</file>

<file path=ppt/media/image43.svg>
</file>

<file path=ppt/media/image44.jp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0076D-08E0-43C0-96AF-A93CC508193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8FD862-8A9F-4DB5-BC49-1785969837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2E7FA35-3C6C-454C-AE75-95A203933B5A}"/>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5" name="Footer Placeholder 4">
            <a:extLst>
              <a:ext uri="{FF2B5EF4-FFF2-40B4-BE49-F238E27FC236}">
                <a16:creationId xmlns:a16="http://schemas.microsoft.com/office/drawing/2014/main" id="{FBDBCFD8-CDD1-46A2-A173-573E417E1A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4DE9F4-CF2C-43A6-B404-995F118618EA}"/>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1177234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936B4-F9E1-4B41-9754-6C0DADB917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8FC067-5000-443C-96C4-A52BA85BF0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0E1417-70FB-4F2E-9FAC-C888A9D3E595}"/>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5" name="Footer Placeholder 4">
            <a:extLst>
              <a:ext uri="{FF2B5EF4-FFF2-40B4-BE49-F238E27FC236}">
                <a16:creationId xmlns:a16="http://schemas.microsoft.com/office/drawing/2014/main" id="{8E14E633-3341-4CAF-AFAD-087203FB9E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36B665-1B06-49F6-A64A-6BD7A5F5FE08}"/>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491261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2F5E79-85D6-4F14-AA6A-3F3AFF8F61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CF071B-F5C1-4280-9F23-56F40BAB7E3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06CE90-8CBA-46D0-A6EA-A857515A0DC6}"/>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5" name="Footer Placeholder 4">
            <a:extLst>
              <a:ext uri="{FF2B5EF4-FFF2-40B4-BE49-F238E27FC236}">
                <a16:creationId xmlns:a16="http://schemas.microsoft.com/office/drawing/2014/main" id="{D2F172DD-25F6-4063-B632-049AD49DC5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6CA01B-E36B-48ED-BBDF-8F65F42FA1D3}"/>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3024101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3D4CF-31E6-4A92-ADF2-5C93CDCABB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3768A6-9D28-4C09-B6B1-C0D8F85931A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7F846E-EB8E-4D06-BF46-AF71B73D990F}"/>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5" name="Footer Placeholder 4">
            <a:extLst>
              <a:ext uri="{FF2B5EF4-FFF2-40B4-BE49-F238E27FC236}">
                <a16:creationId xmlns:a16="http://schemas.microsoft.com/office/drawing/2014/main" id="{F03F35E4-06EA-4FAD-9B11-9A9DCCD362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55F9C8-68E6-4BF9-A74C-C9E7E3F5B438}"/>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1608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0615B-5E9A-4104-9C86-E748271F87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16CCFB1-088A-4458-BC87-5152E12083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5CB598-10E4-44A1-A001-976930A6A3C8}"/>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5" name="Footer Placeholder 4">
            <a:extLst>
              <a:ext uri="{FF2B5EF4-FFF2-40B4-BE49-F238E27FC236}">
                <a16:creationId xmlns:a16="http://schemas.microsoft.com/office/drawing/2014/main" id="{EB4D57D0-8E8D-493F-BF7B-CDBD904996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A95D6E-78C0-4518-A6B4-119302388F7A}"/>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4256941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965B3-442E-4641-B5BA-4395A945CD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855EE5-E52F-4578-8C1B-DDEBF65AF01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A0E6E0-AE71-4249-A6C6-2A71B99907A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B6F8F1-5939-43BA-A16E-1A4D1E864FC5}"/>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6" name="Footer Placeholder 5">
            <a:extLst>
              <a:ext uri="{FF2B5EF4-FFF2-40B4-BE49-F238E27FC236}">
                <a16:creationId xmlns:a16="http://schemas.microsoft.com/office/drawing/2014/main" id="{37A55CF5-517B-4E1D-9500-34D2D04631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3A64FD-2CF0-4FA9-A4B0-6728B8CF07AD}"/>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2481936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77D34-8D5B-41F9-AFF1-5ED4CB8132E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82D3C44-3F1F-42EE-B589-31CADC3797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8EC07D-E05C-4F31-85D3-D0B26A8AF4C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D45D6B-6240-4F13-9CA2-EC5A50A83D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2B41587-6480-4B67-8C68-3F72CC03098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293E28-C7E0-4AFB-8DDE-6C43641832FC}"/>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8" name="Footer Placeholder 7">
            <a:extLst>
              <a:ext uri="{FF2B5EF4-FFF2-40B4-BE49-F238E27FC236}">
                <a16:creationId xmlns:a16="http://schemas.microsoft.com/office/drawing/2014/main" id="{1562405E-456A-4BBF-8407-7841E07D6F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85904A-2F13-4525-9E1A-BFFB144927E0}"/>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3555891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0588F-BEE4-44C0-8F4D-F0486606E8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2F18A9-6189-425D-B4E4-2911FBB0F2C2}"/>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4" name="Footer Placeholder 3">
            <a:extLst>
              <a:ext uri="{FF2B5EF4-FFF2-40B4-BE49-F238E27FC236}">
                <a16:creationId xmlns:a16="http://schemas.microsoft.com/office/drawing/2014/main" id="{52BF74D6-5F47-4E67-B348-89A43BB5D7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ABC35B-B366-4C63-8EE0-39E1452160F4}"/>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1445698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17C1DD-DD5A-4256-A0FA-F280243B1647}"/>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3" name="Footer Placeholder 2">
            <a:extLst>
              <a:ext uri="{FF2B5EF4-FFF2-40B4-BE49-F238E27FC236}">
                <a16:creationId xmlns:a16="http://schemas.microsoft.com/office/drawing/2014/main" id="{D58D6566-E3B3-4B5D-B0BB-F3772C41FB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A88488-2537-49DE-82D1-DE0CB126E5E8}"/>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1999349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DAF93-7178-4E58-A6DF-4E34A58229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02B4C-3CB8-4D73-9BE1-E116A4E3D5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1FBE03-3F3A-46A3-A36E-A3B17BF01B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F171F7E-EF3C-447D-BD42-5566C377057B}"/>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6" name="Footer Placeholder 5">
            <a:extLst>
              <a:ext uri="{FF2B5EF4-FFF2-40B4-BE49-F238E27FC236}">
                <a16:creationId xmlns:a16="http://schemas.microsoft.com/office/drawing/2014/main" id="{27EF3A77-09A7-43E9-8C44-C9BF341F55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6B405C-C663-4A57-A678-23ACAA54FF75}"/>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3388573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3263A-3878-4FA4-AE3D-4255A5241B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F689215-9B06-4BA0-A053-814AF05FFC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EA1C92-8E15-4DBF-9EF4-420F2F382D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7BA8E91-7D7A-4B43-BCFF-D0D6B125C682}"/>
              </a:ext>
            </a:extLst>
          </p:cNvPr>
          <p:cNvSpPr>
            <a:spLocks noGrp="1"/>
          </p:cNvSpPr>
          <p:nvPr>
            <p:ph type="dt" sz="half" idx="10"/>
          </p:nvPr>
        </p:nvSpPr>
        <p:spPr/>
        <p:txBody>
          <a:bodyPr/>
          <a:lstStyle/>
          <a:p>
            <a:fld id="{A35ED3EF-AAFC-4B75-B864-2AD6C5976E8E}" type="datetimeFigureOut">
              <a:rPr lang="en-US" smtClean="0"/>
              <a:t>1/20/2025</a:t>
            </a:fld>
            <a:endParaRPr lang="en-US"/>
          </a:p>
        </p:txBody>
      </p:sp>
      <p:sp>
        <p:nvSpPr>
          <p:cNvPr id="6" name="Footer Placeholder 5">
            <a:extLst>
              <a:ext uri="{FF2B5EF4-FFF2-40B4-BE49-F238E27FC236}">
                <a16:creationId xmlns:a16="http://schemas.microsoft.com/office/drawing/2014/main" id="{5686A0D3-0D28-4C82-8D78-BE8CA540E0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8BC7D2-28D7-4BB6-962A-0258BBDDCB21}"/>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2847245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DB5DE2-F666-48A8-A36C-EC08330DEF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FEE7FE1-D2CC-42E9-AB4B-B72842BBEE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4A8FA-82A1-4064-B1AC-ED106189AD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5ED3EF-AAFC-4B75-B864-2AD6C5976E8E}" type="datetimeFigureOut">
              <a:rPr lang="en-US" smtClean="0"/>
              <a:t>1/20/2025</a:t>
            </a:fld>
            <a:endParaRPr lang="en-US"/>
          </a:p>
        </p:txBody>
      </p:sp>
      <p:sp>
        <p:nvSpPr>
          <p:cNvPr id="5" name="Footer Placeholder 4">
            <a:extLst>
              <a:ext uri="{FF2B5EF4-FFF2-40B4-BE49-F238E27FC236}">
                <a16:creationId xmlns:a16="http://schemas.microsoft.com/office/drawing/2014/main" id="{2E56DAA0-80ED-413E-90B9-9901AF6567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1E2ADE-615B-4DC5-ACBE-A2FE54F152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F52F2B-BFF4-4AFD-804D-13E46876ADF4}" type="slidenum">
              <a:rPr lang="en-US" smtClean="0"/>
              <a:t>‹#›</a:t>
            </a:fld>
            <a:endParaRPr lang="en-US"/>
          </a:p>
        </p:txBody>
      </p:sp>
    </p:spTree>
    <p:extLst>
      <p:ext uri="{BB962C8B-B14F-4D97-AF65-F5344CB8AC3E}">
        <p14:creationId xmlns:p14="http://schemas.microsoft.com/office/powerpoint/2010/main" val="118575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britannica.com/science/recycling"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hyperlink" Target="https://pxhere.com/en/photo/941920" TargetMode="External"/><Relationship Id="rId7" Type="http://schemas.openxmlformats.org/officeDocument/2006/relationships/image" Target="../media/image41.png"/><Relationship Id="rId2" Type="http://schemas.openxmlformats.org/officeDocument/2006/relationships/image" Target="../media/image37.jpg"/><Relationship Id="rId1" Type="http://schemas.openxmlformats.org/officeDocument/2006/relationships/slideLayout" Target="../slideLayouts/slideLayout2.xml"/><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png"/><Relationship Id="rId9" Type="http://schemas.openxmlformats.org/officeDocument/2006/relationships/image" Target="../media/image43.svg"/></Relationships>
</file>

<file path=ppt/slides/_rels/slide11.xml.rels><?xml version="1.0" encoding="UTF-8" standalone="yes"?>
<Relationships xmlns="http://schemas.openxmlformats.org/package/2006/relationships"><Relationship Id="rId3" Type="http://schemas.openxmlformats.org/officeDocument/2006/relationships/hyperlink" Target="https://pxhere.com/en/photo/539569" TargetMode="External"/><Relationship Id="rId2" Type="http://schemas.openxmlformats.org/officeDocument/2006/relationships/image" Target="../media/image4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piqsels.com/en/public-domain-photo-fnbnn"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hyperlink" Target="https://pixabay.com/photos/factory-warehouse-boxes-capitalism-947425/" TargetMode="External"/><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libreshot.com/modern-architecture-detail/" TargetMode="External"/><Relationship Id="rId2" Type="http://schemas.openxmlformats.org/officeDocument/2006/relationships/image" Target="../media/image16.jp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hyperlink" Target="https://pxhere.com/en/photo/854743" TargetMode="External"/><Relationship Id="rId2" Type="http://schemas.openxmlformats.org/officeDocument/2006/relationships/image" Target="../media/image20.jp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g"/><Relationship Id="rId1" Type="http://schemas.openxmlformats.org/officeDocument/2006/relationships/slideLayout" Target="../slideLayouts/slideLayout2.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hyperlink" Target="https://www.wallpaperflare.com/white-and-blue-wooden-table-abstract-artwork-backgrounds-pattern-wallpaper-pruzt" TargetMode="External"/><Relationship Id="rId7" Type="http://schemas.openxmlformats.org/officeDocument/2006/relationships/image" Target="../media/image33.png"/><Relationship Id="rId2" Type="http://schemas.openxmlformats.org/officeDocument/2006/relationships/image" Target="../media/image29.jp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10" Type="http://schemas.openxmlformats.org/officeDocument/2006/relationships/image" Target="../media/image36.svg"/><Relationship Id="rId4" Type="http://schemas.openxmlformats.org/officeDocument/2006/relationships/image" Target="../media/image30.png"/><Relationship Id="rId9"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69A18-BFA0-40CF-A67A-411E7CCB1268}"/>
              </a:ext>
            </a:extLst>
          </p:cNvPr>
          <p:cNvSpPr>
            <a:spLocks noGrp="1"/>
          </p:cNvSpPr>
          <p:nvPr>
            <p:ph type="ctrTitle"/>
          </p:nvPr>
        </p:nvSpPr>
        <p:spPr>
          <a:xfrm>
            <a:off x="1524000" y="0"/>
            <a:ext cx="8963608" cy="2286000"/>
          </a:xfrm>
          <a:solidFill>
            <a:srgbClr val="232F25"/>
          </a:solidFill>
        </p:spPr>
        <p:txBody>
          <a:bodyPr anchor="ctr"/>
          <a:lstStyle/>
          <a:p>
            <a:r>
              <a:rPr lang="en-US" dirty="0">
                <a:solidFill>
                  <a:schemeClr val="bg1"/>
                </a:solidFill>
              </a:rPr>
              <a:t>Garbage</a:t>
            </a:r>
            <a:r>
              <a:rPr lang="en-US" dirty="0"/>
              <a:t> </a:t>
            </a:r>
            <a:r>
              <a:rPr lang="en-US" dirty="0">
                <a:solidFill>
                  <a:schemeClr val="bg1"/>
                </a:solidFill>
              </a:rPr>
              <a:t>classification</a:t>
            </a:r>
          </a:p>
        </p:txBody>
      </p:sp>
    </p:spTree>
    <p:extLst>
      <p:ext uri="{BB962C8B-B14F-4D97-AF65-F5344CB8AC3E}">
        <p14:creationId xmlns:p14="http://schemas.microsoft.com/office/powerpoint/2010/main" val="22127968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7E2C5-6B15-42A5-AA0A-B30208F59595}"/>
              </a:ext>
            </a:extLst>
          </p:cNvPr>
          <p:cNvSpPr>
            <a:spLocks noGrp="1"/>
          </p:cNvSpPr>
          <p:nvPr>
            <p:ph type="title"/>
          </p:nvPr>
        </p:nvSpPr>
        <p:spPr>
          <a:xfrm>
            <a:off x="1676400" y="219210"/>
            <a:ext cx="10515600" cy="1325563"/>
          </a:xfrm>
          <a:solidFill>
            <a:srgbClr val="252525"/>
          </a:solidFill>
        </p:spPr>
        <p:txBody>
          <a:bodyPr/>
          <a:lstStyle/>
          <a:p>
            <a:pPr algn="ctr"/>
            <a:r>
              <a:rPr lang="en-US" dirty="0">
                <a:solidFill>
                  <a:schemeClr val="bg1"/>
                </a:solidFill>
              </a:rPr>
              <a:t>				The best model so far </a:t>
            </a:r>
          </a:p>
        </p:txBody>
      </p:sp>
      <p:pic>
        <p:nvPicPr>
          <p:cNvPr id="4" name="Picture 3">
            <a:extLst>
              <a:ext uri="{FF2B5EF4-FFF2-40B4-BE49-F238E27FC236}">
                <a16:creationId xmlns:a16="http://schemas.microsoft.com/office/drawing/2014/main" id="{3ABB65DB-C05F-4C34-9162-9CCDD6124350}"/>
              </a:ext>
            </a:extLst>
          </p:cNvPr>
          <p:cNvPicPr>
            <a:picLocks noChangeAspect="1"/>
          </p:cNvPicPr>
          <p:nvPr/>
        </p:nvPicPr>
        <p:blipFill rotWithShape="1">
          <a:blip r:embed="rId4"/>
          <a:srcRect l="9574" t="59858" r="61942" b="25248"/>
          <a:stretch/>
        </p:blipFill>
        <p:spPr>
          <a:xfrm>
            <a:off x="817125" y="881991"/>
            <a:ext cx="4506910" cy="1325563"/>
          </a:xfrm>
          <a:prstGeom prst="rect">
            <a:avLst/>
          </a:prstGeom>
        </p:spPr>
      </p:pic>
      <p:sp>
        <p:nvSpPr>
          <p:cNvPr id="5" name="TextBox 4">
            <a:extLst>
              <a:ext uri="{FF2B5EF4-FFF2-40B4-BE49-F238E27FC236}">
                <a16:creationId xmlns:a16="http://schemas.microsoft.com/office/drawing/2014/main" id="{EAF46882-550A-4252-A30C-FF5A9893A6A7}"/>
              </a:ext>
            </a:extLst>
          </p:cNvPr>
          <p:cNvSpPr txBox="1"/>
          <p:nvPr/>
        </p:nvSpPr>
        <p:spPr>
          <a:xfrm>
            <a:off x="3696511" y="2441642"/>
            <a:ext cx="8346332" cy="1631216"/>
          </a:xfrm>
          <a:prstGeom prst="rect">
            <a:avLst/>
          </a:prstGeom>
          <a:solidFill>
            <a:srgbClr val="CECECE">
              <a:alpha val="93000"/>
            </a:srgbClr>
          </a:solidFill>
        </p:spPr>
        <p:txBody>
          <a:bodyPr wrap="square" rtlCol="0">
            <a:spAutoFit/>
          </a:bodyPr>
          <a:lstStyle/>
          <a:p>
            <a:pPr algn="just"/>
            <a:r>
              <a:rPr lang="en-US" sz="2000" dirty="0"/>
              <a:t>We expected that </a:t>
            </a:r>
            <a:r>
              <a:rPr lang="en-US" sz="2000" b="1" dirty="0"/>
              <a:t>transfer learning</a:t>
            </a:r>
            <a:r>
              <a:rPr lang="en-US" sz="2000" dirty="0"/>
              <a:t> would bring much </a:t>
            </a:r>
            <a:r>
              <a:rPr lang="en-US" sz="2000" b="1" dirty="0"/>
              <a:t>better</a:t>
            </a:r>
            <a:r>
              <a:rPr lang="en-US" sz="2000" dirty="0"/>
              <a:t> results </a:t>
            </a:r>
            <a:r>
              <a:rPr lang="en-US" sz="2000" b="1" dirty="0"/>
              <a:t>than our own CNN</a:t>
            </a:r>
            <a:r>
              <a:rPr lang="en-US" sz="2000" dirty="0"/>
              <a:t>. The reason was that these models are trained on huge amounts of data (like ImageNet), while on the other hand our dataset had 2527 images, which is considered as a small dataset, meaning the </a:t>
            </a:r>
            <a:r>
              <a:rPr lang="en-US" sz="2000" b="1" dirty="0"/>
              <a:t>transfer learning was the better choice.</a:t>
            </a:r>
          </a:p>
        </p:txBody>
      </p:sp>
      <p:pic>
        <p:nvPicPr>
          <p:cNvPr id="7" name="Graphic 6" descr="Ethernet">
            <a:extLst>
              <a:ext uri="{FF2B5EF4-FFF2-40B4-BE49-F238E27FC236}">
                <a16:creationId xmlns:a16="http://schemas.microsoft.com/office/drawing/2014/main" id="{B17DD251-3055-4F17-B624-83A47AD17F6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27150" y="3554555"/>
            <a:ext cx="1504782" cy="1504782"/>
          </a:xfrm>
          <a:prstGeom prst="rect">
            <a:avLst/>
          </a:prstGeom>
        </p:spPr>
      </p:pic>
      <p:sp>
        <p:nvSpPr>
          <p:cNvPr id="8" name="TextBox 7">
            <a:extLst>
              <a:ext uri="{FF2B5EF4-FFF2-40B4-BE49-F238E27FC236}">
                <a16:creationId xmlns:a16="http://schemas.microsoft.com/office/drawing/2014/main" id="{372256AC-54FA-4C30-A446-6DE084484F45}"/>
              </a:ext>
            </a:extLst>
          </p:cNvPr>
          <p:cNvSpPr txBox="1"/>
          <p:nvPr/>
        </p:nvSpPr>
        <p:spPr>
          <a:xfrm>
            <a:off x="343592" y="4859254"/>
            <a:ext cx="9257607" cy="1138773"/>
          </a:xfrm>
          <a:prstGeom prst="rect">
            <a:avLst/>
          </a:prstGeom>
          <a:solidFill>
            <a:srgbClr val="656766">
              <a:alpha val="92000"/>
            </a:srgbClr>
          </a:solidFill>
        </p:spPr>
        <p:txBody>
          <a:bodyPr wrap="square" rtlCol="0">
            <a:spAutoFit/>
          </a:bodyPr>
          <a:lstStyle/>
          <a:p>
            <a:r>
              <a:rPr lang="en-US" sz="2800" b="1" dirty="0">
                <a:solidFill>
                  <a:schemeClr val="bg1"/>
                </a:solidFill>
              </a:rPr>
              <a:t>BUT</a:t>
            </a:r>
            <a:r>
              <a:rPr lang="en-US" sz="2000" dirty="0">
                <a:solidFill>
                  <a:schemeClr val="bg1"/>
                </a:solidFill>
              </a:rPr>
              <a:t>, our own </a:t>
            </a:r>
            <a:r>
              <a:rPr lang="en-US" sz="2000" b="1" dirty="0">
                <a:solidFill>
                  <a:schemeClr val="bg1"/>
                </a:solidFill>
              </a:rPr>
              <a:t>CNN surprised us</a:t>
            </a:r>
            <a:r>
              <a:rPr lang="en-US" sz="2000" dirty="0">
                <a:solidFill>
                  <a:schemeClr val="bg1"/>
                </a:solidFill>
              </a:rPr>
              <a:t>. Although </a:t>
            </a:r>
            <a:r>
              <a:rPr lang="en-US" sz="2000" b="1" dirty="0">
                <a:solidFill>
                  <a:schemeClr val="bg1"/>
                </a:solidFill>
              </a:rPr>
              <a:t>the transfer learning model did a better job</a:t>
            </a:r>
            <a:r>
              <a:rPr lang="en-US" sz="2000" dirty="0">
                <a:solidFill>
                  <a:schemeClr val="bg1"/>
                </a:solidFill>
              </a:rPr>
              <a:t>, the CNN was close. Still, we think that transfer learning was more worth it because of the computational resources that it took.</a:t>
            </a:r>
          </a:p>
        </p:txBody>
      </p:sp>
      <p:pic>
        <p:nvPicPr>
          <p:cNvPr id="9" name="Picture 8">
            <a:extLst>
              <a:ext uri="{FF2B5EF4-FFF2-40B4-BE49-F238E27FC236}">
                <a16:creationId xmlns:a16="http://schemas.microsoft.com/office/drawing/2014/main" id="{6C1F07A0-B458-49A3-A4D4-B1DCFFD17C14}"/>
              </a:ext>
            </a:extLst>
          </p:cNvPr>
          <p:cNvPicPr>
            <a:picLocks noChangeAspect="1"/>
          </p:cNvPicPr>
          <p:nvPr/>
        </p:nvPicPr>
        <p:blipFill>
          <a:blip r:embed="rId7"/>
          <a:stretch>
            <a:fillRect/>
          </a:stretch>
        </p:blipFill>
        <p:spPr>
          <a:xfrm>
            <a:off x="9233171" y="1892636"/>
            <a:ext cx="6858000" cy="6858000"/>
          </a:xfrm>
          <a:prstGeom prst="rect">
            <a:avLst/>
          </a:prstGeom>
        </p:spPr>
      </p:pic>
      <p:pic>
        <p:nvPicPr>
          <p:cNvPr id="12" name="Graphic 11" descr="Warning">
            <a:extLst>
              <a:ext uri="{FF2B5EF4-FFF2-40B4-BE49-F238E27FC236}">
                <a16:creationId xmlns:a16="http://schemas.microsoft.com/office/drawing/2014/main" id="{5A0A9A24-4727-495C-AB9C-A15325F30413}"/>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20073" y="496628"/>
            <a:ext cx="726690" cy="726690"/>
          </a:xfrm>
          <a:prstGeom prst="rect">
            <a:avLst/>
          </a:prstGeom>
        </p:spPr>
      </p:pic>
    </p:spTree>
    <p:extLst>
      <p:ext uri="{BB962C8B-B14F-4D97-AF65-F5344CB8AC3E}">
        <p14:creationId xmlns:p14="http://schemas.microsoft.com/office/powerpoint/2010/main" val="2180646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E0CCF-76D9-4746-B46C-07E67DEAC6D1}"/>
              </a:ext>
            </a:extLst>
          </p:cNvPr>
          <p:cNvSpPr>
            <a:spLocks noGrp="1"/>
          </p:cNvSpPr>
          <p:nvPr>
            <p:ph type="title"/>
          </p:nvPr>
        </p:nvSpPr>
        <p:spPr>
          <a:xfrm>
            <a:off x="0" y="0"/>
            <a:ext cx="12192000" cy="1325563"/>
          </a:xfrm>
          <a:solidFill>
            <a:srgbClr val="D1DCE0">
              <a:alpha val="88000"/>
            </a:srgbClr>
          </a:solidFill>
        </p:spPr>
        <p:txBody>
          <a:bodyPr/>
          <a:lstStyle/>
          <a:p>
            <a:pPr algn="ctr"/>
            <a:r>
              <a:rPr lang="en-US" dirty="0"/>
              <a:t>Where can this be used?</a:t>
            </a:r>
          </a:p>
        </p:txBody>
      </p:sp>
      <p:sp>
        <p:nvSpPr>
          <p:cNvPr id="15" name="Rectangle 14">
            <a:extLst>
              <a:ext uri="{FF2B5EF4-FFF2-40B4-BE49-F238E27FC236}">
                <a16:creationId xmlns:a16="http://schemas.microsoft.com/office/drawing/2014/main" id="{6EA86594-E23C-410B-8E47-B3D778F3D7D9}"/>
              </a:ext>
            </a:extLst>
          </p:cNvPr>
          <p:cNvSpPr/>
          <p:nvPr/>
        </p:nvSpPr>
        <p:spPr>
          <a:xfrm>
            <a:off x="0" y="2449446"/>
            <a:ext cx="6562165" cy="2576512"/>
          </a:xfrm>
          <a:prstGeom prst="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a:p>
            <a:r>
              <a:rPr lang="en-US" sz="2800" b="1" dirty="0"/>
              <a:t>These type of models can be used in: </a:t>
            </a:r>
            <a:r>
              <a:rPr lang="en-US" dirty="0"/>
              <a:t> </a:t>
            </a:r>
          </a:p>
          <a:p>
            <a:endParaRPr lang="en-US" dirty="0"/>
          </a:p>
          <a:p>
            <a:r>
              <a:rPr lang="en-US" dirty="0"/>
              <a:t>- </a:t>
            </a:r>
            <a:r>
              <a:rPr lang="en-US" sz="2400" b="1" dirty="0"/>
              <a:t>Recycling centers</a:t>
            </a:r>
            <a:r>
              <a:rPr lang="en-US" dirty="0"/>
              <a:t>: Automatically sorting recyclable materials like paper, glass, metal, and plastic.  </a:t>
            </a:r>
          </a:p>
          <a:p>
            <a:endParaRPr lang="en-US" dirty="0"/>
          </a:p>
          <a:p>
            <a:r>
              <a:rPr lang="en-US" dirty="0"/>
              <a:t>- </a:t>
            </a:r>
            <a:r>
              <a:rPr lang="en-US" sz="2400" b="1" dirty="0"/>
              <a:t>Smart waste management systems</a:t>
            </a:r>
            <a:r>
              <a:rPr lang="en-US" dirty="0"/>
              <a:t>: Implementing AI-powered garbage bins that classify waste in real time.   </a:t>
            </a:r>
          </a:p>
          <a:p>
            <a:endParaRPr lang="en-US" dirty="0"/>
          </a:p>
        </p:txBody>
      </p:sp>
    </p:spTree>
    <p:extLst>
      <p:ext uri="{BB962C8B-B14F-4D97-AF65-F5344CB8AC3E}">
        <p14:creationId xmlns:p14="http://schemas.microsoft.com/office/powerpoint/2010/main" val="4037445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000" r="-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0F2E2-3876-48F5-8AE0-043CF63170D4}"/>
              </a:ext>
            </a:extLst>
          </p:cNvPr>
          <p:cNvSpPr>
            <a:spLocks noGrp="1"/>
          </p:cNvSpPr>
          <p:nvPr>
            <p:ph type="title"/>
          </p:nvPr>
        </p:nvSpPr>
        <p:spPr>
          <a:noFill/>
        </p:spPr>
        <p:txBody>
          <a:bodyPr/>
          <a:lstStyle/>
          <a:p>
            <a:r>
              <a:rPr lang="en-US" dirty="0"/>
              <a:t>Where is the data from?</a:t>
            </a:r>
          </a:p>
        </p:txBody>
      </p:sp>
      <p:sp>
        <p:nvSpPr>
          <p:cNvPr id="3" name="Content Placeholder 2">
            <a:extLst>
              <a:ext uri="{FF2B5EF4-FFF2-40B4-BE49-F238E27FC236}">
                <a16:creationId xmlns:a16="http://schemas.microsoft.com/office/drawing/2014/main" id="{6F3DC197-D659-4C34-8124-1B9182C96973}"/>
              </a:ext>
            </a:extLst>
          </p:cNvPr>
          <p:cNvSpPr>
            <a:spLocks noGrp="1"/>
          </p:cNvSpPr>
          <p:nvPr>
            <p:ph idx="1"/>
          </p:nvPr>
        </p:nvSpPr>
        <p:spPr>
          <a:xfrm>
            <a:off x="529511" y="1476084"/>
            <a:ext cx="7084269" cy="917575"/>
          </a:xfrm>
        </p:spPr>
        <p:txBody>
          <a:bodyPr>
            <a:normAutofit/>
          </a:bodyPr>
          <a:lstStyle/>
          <a:p>
            <a:pPr marL="0" indent="0">
              <a:buNone/>
            </a:pPr>
            <a:r>
              <a:rPr lang="en-US" sz="1600" i="1" dirty="0"/>
              <a:t>https://www.kaggle.com/datasets/asdasdasasdas/garbage-classification</a:t>
            </a:r>
          </a:p>
        </p:txBody>
      </p:sp>
      <p:sp>
        <p:nvSpPr>
          <p:cNvPr id="4" name="TextBox 3">
            <a:extLst>
              <a:ext uri="{FF2B5EF4-FFF2-40B4-BE49-F238E27FC236}">
                <a16:creationId xmlns:a16="http://schemas.microsoft.com/office/drawing/2014/main" id="{F577BB5F-B400-4BB2-8022-82932E389C98}"/>
              </a:ext>
            </a:extLst>
          </p:cNvPr>
          <p:cNvSpPr txBox="1"/>
          <p:nvPr/>
        </p:nvSpPr>
        <p:spPr>
          <a:xfrm>
            <a:off x="1091683" y="2393659"/>
            <a:ext cx="4795934" cy="2646878"/>
          </a:xfrm>
          <a:prstGeom prst="rect">
            <a:avLst/>
          </a:prstGeom>
          <a:noFill/>
        </p:spPr>
        <p:txBody>
          <a:bodyPr wrap="square" rtlCol="0">
            <a:spAutoFit/>
          </a:bodyPr>
          <a:lstStyle/>
          <a:p>
            <a:r>
              <a:rPr lang="en-US" sz="2000" dirty="0"/>
              <a:t>The </a:t>
            </a:r>
            <a:r>
              <a:rPr lang="en-US" sz="2000" b="1" dirty="0"/>
              <a:t>Garbage Classification Dataset</a:t>
            </a:r>
            <a:r>
              <a:rPr lang="en-US" sz="2000" dirty="0"/>
              <a:t> contains images categorized into six classes:</a:t>
            </a:r>
          </a:p>
          <a:p>
            <a:endParaRPr lang="en-US" dirty="0"/>
          </a:p>
          <a:p>
            <a:pPr marL="285750" indent="-285750">
              <a:buFont typeface="Arial" panose="020B0604020202020204" pitchFamily="34" charset="0"/>
              <a:buChar char="•"/>
            </a:pPr>
            <a:r>
              <a:rPr lang="en-US" b="1" dirty="0"/>
              <a:t>Cardboard</a:t>
            </a:r>
            <a:r>
              <a:rPr lang="en-US" dirty="0"/>
              <a:t>: 393 images</a:t>
            </a:r>
          </a:p>
          <a:p>
            <a:pPr marL="285750" indent="-285750">
              <a:buFont typeface="Arial" panose="020B0604020202020204" pitchFamily="34" charset="0"/>
              <a:buChar char="•"/>
            </a:pPr>
            <a:r>
              <a:rPr lang="en-US" b="1" dirty="0"/>
              <a:t>Glass</a:t>
            </a:r>
            <a:r>
              <a:rPr lang="en-US" dirty="0"/>
              <a:t>: 491 images</a:t>
            </a:r>
          </a:p>
          <a:p>
            <a:pPr marL="285750" indent="-285750">
              <a:buFont typeface="Arial" panose="020B0604020202020204" pitchFamily="34" charset="0"/>
              <a:buChar char="•"/>
            </a:pPr>
            <a:r>
              <a:rPr lang="en-US" b="1" dirty="0"/>
              <a:t>Metal</a:t>
            </a:r>
            <a:r>
              <a:rPr lang="en-US" dirty="0"/>
              <a:t>: 400 images</a:t>
            </a:r>
          </a:p>
          <a:p>
            <a:pPr marL="285750" indent="-285750">
              <a:buFont typeface="Arial" panose="020B0604020202020204" pitchFamily="34" charset="0"/>
              <a:buChar char="•"/>
            </a:pPr>
            <a:r>
              <a:rPr lang="en-US" b="1" dirty="0"/>
              <a:t>Paper</a:t>
            </a:r>
            <a:r>
              <a:rPr lang="en-US" dirty="0"/>
              <a:t>: 584 images</a:t>
            </a:r>
          </a:p>
          <a:p>
            <a:pPr marL="285750" indent="-285750">
              <a:buFont typeface="Arial" panose="020B0604020202020204" pitchFamily="34" charset="0"/>
              <a:buChar char="•"/>
            </a:pPr>
            <a:r>
              <a:rPr lang="en-US" b="1" dirty="0"/>
              <a:t>Plastic</a:t>
            </a:r>
            <a:r>
              <a:rPr lang="en-US" dirty="0"/>
              <a:t>: 472 images</a:t>
            </a:r>
          </a:p>
          <a:p>
            <a:pPr marL="285750" indent="-285750">
              <a:buFont typeface="Arial" panose="020B0604020202020204" pitchFamily="34" charset="0"/>
              <a:buChar char="•"/>
            </a:pPr>
            <a:r>
              <a:rPr lang="en-US" b="1" dirty="0"/>
              <a:t>Trash</a:t>
            </a:r>
            <a:r>
              <a:rPr lang="en-US" dirty="0"/>
              <a:t>: 127 images</a:t>
            </a:r>
          </a:p>
        </p:txBody>
      </p:sp>
      <p:sp>
        <p:nvSpPr>
          <p:cNvPr id="5" name="TextBox 4">
            <a:extLst>
              <a:ext uri="{FF2B5EF4-FFF2-40B4-BE49-F238E27FC236}">
                <a16:creationId xmlns:a16="http://schemas.microsoft.com/office/drawing/2014/main" id="{D597C3FB-B5A5-4A94-A3A5-6D93277A6CFF}"/>
              </a:ext>
            </a:extLst>
          </p:cNvPr>
          <p:cNvSpPr txBox="1"/>
          <p:nvPr/>
        </p:nvSpPr>
        <p:spPr>
          <a:xfrm>
            <a:off x="1650351" y="5850293"/>
            <a:ext cx="4077478" cy="461665"/>
          </a:xfrm>
          <a:prstGeom prst="rect">
            <a:avLst/>
          </a:prstGeom>
          <a:noFill/>
        </p:spPr>
        <p:txBody>
          <a:bodyPr wrap="square" rtlCol="0">
            <a:spAutoFit/>
          </a:bodyPr>
          <a:lstStyle/>
          <a:p>
            <a:r>
              <a:rPr lang="en-US" sz="2400" b="1" i="1" dirty="0"/>
              <a:t>Lets take a look at the images!</a:t>
            </a:r>
          </a:p>
        </p:txBody>
      </p:sp>
    </p:spTree>
    <p:extLst>
      <p:ext uri="{BB962C8B-B14F-4D97-AF65-F5344CB8AC3E}">
        <p14:creationId xmlns:p14="http://schemas.microsoft.com/office/powerpoint/2010/main" val="3334969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8326EC-F76F-418C-BA0A-59A7F6DAE5E7}"/>
              </a:ext>
            </a:extLst>
          </p:cNvPr>
          <p:cNvPicPr>
            <a:picLocks noChangeAspect="1"/>
          </p:cNvPicPr>
          <p:nvPr/>
        </p:nvPicPr>
        <p:blipFill rotWithShape="1">
          <a:blip r:embed="rId2"/>
          <a:srcRect l="19745" t="19864" r="15969" b="4626"/>
          <a:stretch/>
        </p:blipFill>
        <p:spPr>
          <a:xfrm>
            <a:off x="0" y="0"/>
            <a:ext cx="12193846" cy="6858000"/>
          </a:xfrm>
          <a:prstGeom prst="rect">
            <a:avLst/>
          </a:prstGeom>
        </p:spPr>
      </p:pic>
    </p:spTree>
    <p:extLst>
      <p:ext uri="{BB962C8B-B14F-4D97-AF65-F5344CB8AC3E}">
        <p14:creationId xmlns:p14="http://schemas.microsoft.com/office/powerpoint/2010/main" val="2141039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76274-78B5-4FB9-A438-515695D877DB}"/>
              </a:ext>
            </a:extLst>
          </p:cNvPr>
          <p:cNvSpPr>
            <a:spLocks noGrp="1"/>
          </p:cNvSpPr>
          <p:nvPr>
            <p:ph type="title"/>
          </p:nvPr>
        </p:nvSpPr>
        <p:spPr>
          <a:xfrm>
            <a:off x="0" y="0"/>
            <a:ext cx="10515600" cy="1325563"/>
          </a:xfrm>
          <a:solidFill>
            <a:srgbClr val="ACACAA"/>
          </a:solidFill>
        </p:spPr>
        <p:txBody>
          <a:bodyPr/>
          <a:lstStyle/>
          <a:p>
            <a:r>
              <a:rPr lang="en-US" dirty="0"/>
              <a:t> Data Augmentation</a:t>
            </a:r>
          </a:p>
        </p:txBody>
      </p:sp>
      <p:pic>
        <p:nvPicPr>
          <p:cNvPr id="4" name="Picture 3">
            <a:extLst>
              <a:ext uri="{FF2B5EF4-FFF2-40B4-BE49-F238E27FC236}">
                <a16:creationId xmlns:a16="http://schemas.microsoft.com/office/drawing/2014/main" id="{3BE74BA9-C317-41B1-8557-DDB13E9B554E}"/>
              </a:ext>
            </a:extLst>
          </p:cNvPr>
          <p:cNvPicPr>
            <a:picLocks noChangeAspect="1"/>
          </p:cNvPicPr>
          <p:nvPr/>
        </p:nvPicPr>
        <p:blipFill rotWithShape="1">
          <a:blip r:embed="rId4"/>
          <a:srcRect l="7653" t="45986" r="72296" b="26939"/>
          <a:stretch/>
        </p:blipFill>
        <p:spPr>
          <a:xfrm>
            <a:off x="7067937" y="261561"/>
            <a:ext cx="3032451" cy="2344549"/>
          </a:xfrm>
          <a:prstGeom prst="rect">
            <a:avLst/>
          </a:prstGeom>
        </p:spPr>
      </p:pic>
      <p:sp>
        <p:nvSpPr>
          <p:cNvPr id="5" name="TextBox 4">
            <a:extLst>
              <a:ext uri="{FF2B5EF4-FFF2-40B4-BE49-F238E27FC236}">
                <a16:creationId xmlns:a16="http://schemas.microsoft.com/office/drawing/2014/main" id="{527733C3-7100-471D-8A0A-2EFC8416D222}"/>
              </a:ext>
            </a:extLst>
          </p:cNvPr>
          <p:cNvSpPr txBox="1"/>
          <p:nvPr/>
        </p:nvSpPr>
        <p:spPr>
          <a:xfrm>
            <a:off x="755780" y="2226604"/>
            <a:ext cx="5066522" cy="4631396"/>
          </a:xfrm>
          <a:prstGeom prst="rect">
            <a:avLst/>
          </a:prstGeom>
          <a:solidFill>
            <a:srgbClr val="1A3B65"/>
          </a:solidFill>
        </p:spPr>
        <p:txBody>
          <a:bodyPr wrap="square" rtlCol="0">
            <a:spAutoFit/>
          </a:bodyPr>
          <a:lstStyle/>
          <a:p>
            <a:pPr>
              <a:lnSpc>
                <a:spcPct val="200000"/>
              </a:lnSpc>
            </a:pPr>
            <a:r>
              <a:rPr lang="en-US" dirty="0">
                <a:solidFill>
                  <a:schemeClr val="bg1"/>
                </a:solidFill>
              </a:rPr>
              <a:t>	        	</a:t>
            </a:r>
            <a:r>
              <a:rPr lang="en-US" sz="2400" b="1" dirty="0">
                <a:solidFill>
                  <a:schemeClr val="bg1"/>
                </a:solidFill>
              </a:rPr>
              <a:t>Properties</a:t>
            </a:r>
          </a:p>
          <a:p>
            <a:pPr marL="285750" indent="-285750">
              <a:lnSpc>
                <a:spcPct val="200000"/>
              </a:lnSpc>
              <a:buFont typeface="Arial" panose="020B0604020202020204" pitchFamily="34" charset="0"/>
              <a:buChar char="•"/>
            </a:pPr>
            <a:r>
              <a:rPr lang="en-US" dirty="0">
                <a:solidFill>
                  <a:schemeClr val="bg1"/>
                </a:solidFill>
              </a:rPr>
              <a:t>Rotation</a:t>
            </a:r>
          </a:p>
          <a:p>
            <a:pPr marL="285750" indent="-285750">
              <a:lnSpc>
                <a:spcPct val="200000"/>
              </a:lnSpc>
              <a:buFont typeface="Arial" panose="020B0604020202020204" pitchFamily="34" charset="0"/>
              <a:buChar char="•"/>
            </a:pPr>
            <a:r>
              <a:rPr lang="en-US" dirty="0">
                <a:solidFill>
                  <a:schemeClr val="bg1"/>
                </a:solidFill>
              </a:rPr>
              <a:t>Width shift</a:t>
            </a:r>
          </a:p>
          <a:p>
            <a:pPr marL="285750" indent="-285750">
              <a:lnSpc>
                <a:spcPct val="200000"/>
              </a:lnSpc>
              <a:buFont typeface="Arial" panose="020B0604020202020204" pitchFamily="34" charset="0"/>
              <a:buChar char="•"/>
            </a:pPr>
            <a:r>
              <a:rPr lang="en-US" dirty="0">
                <a:solidFill>
                  <a:schemeClr val="bg1"/>
                </a:solidFill>
              </a:rPr>
              <a:t>Height shift</a:t>
            </a:r>
          </a:p>
          <a:p>
            <a:pPr marL="285750" indent="-285750">
              <a:lnSpc>
                <a:spcPct val="200000"/>
              </a:lnSpc>
              <a:buFont typeface="Arial" panose="020B0604020202020204" pitchFamily="34" charset="0"/>
              <a:buChar char="•"/>
            </a:pPr>
            <a:r>
              <a:rPr lang="en-US" dirty="0">
                <a:solidFill>
                  <a:schemeClr val="bg1"/>
                </a:solidFill>
              </a:rPr>
              <a:t>Shear</a:t>
            </a:r>
          </a:p>
          <a:p>
            <a:pPr marL="285750" indent="-285750">
              <a:lnSpc>
                <a:spcPct val="200000"/>
              </a:lnSpc>
              <a:buFont typeface="Arial" panose="020B0604020202020204" pitchFamily="34" charset="0"/>
              <a:buChar char="•"/>
            </a:pPr>
            <a:r>
              <a:rPr lang="en-US" dirty="0">
                <a:solidFill>
                  <a:schemeClr val="bg1"/>
                </a:solidFill>
              </a:rPr>
              <a:t>Zoom</a:t>
            </a:r>
          </a:p>
          <a:p>
            <a:pPr marL="285750" indent="-285750">
              <a:lnSpc>
                <a:spcPct val="200000"/>
              </a:lnSpc>
              <a:buFont typeface="Arial" panose="020B0604020202020204" pitchFamily="34" charset="0"/>
              <a:buChar char="•"/>
            </a:pPr>
            <a:r>
              <a:rPr lang="en-US" dirty="0">
                <a:solidFill>
                  <a:schemeClr val="bg1"/>
                </a:solidFill>
              </a:rPr>
              <a:t>Horizontal flip</a:t>
            </a:r>
          </a:p>
          <a:p>
            <a:pPr marL="285750" indent="-285750">
              <a:lnSpc>
                <a:spcPct val="200000"/>
              </a:lnSpc>
              <a:buFont typeface="Arial" panose="020B0604020202020204" pitchFamily="34" charset="0"/>
              <a:buChar char="•"/>
            </a:pPr>
            <a:r>
              <a:rPr lang="en-US" dirty="0">
                <a:solidFill>
                  <a:schemeClr val="bg1"/>
                </a:solidFill>
              </a:rPr>
              <a:t>Fill</a:t>
            </a:r>
          </a:p>
        </p:txBody>
      </p:sp>
      <p:pic>
        <p:nvPicPr>
          <p:cNvPr id="7" name="Graphic 6" descr="Refresh">
            <a:extLst>
              <a:ext uri="{FF2B5EF4-FFF2-40B4-BE49-F238E27FC236}">
                <a16:creationId xmlns:a16="http://schemas.microsoft.com/office/drawing/2014/main" id="{1BEEA5E7-AFC7-4269-AF4D-B6BC4F3A4D2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39951" y="3147515"/>
            <a:ext cx="413655" cy="413655"/>
          </a:xfrm>
          <a:prstGeom prst="rect">
            <a:avLst/>
          </a:prstGeom>
        </p:spPr>
      </p:pic>
      <p:pic>
        <p:nvPicPr>
          <p:cNvPr id="9" name="Graphic 8" descr="Transfer">
            <a:extLst>
              <a:ext uri="{FF2B5EF4-FFF2-40B4-BE49-F238E27FC236}">
                <a16:creationId xmlns:a16="http://schemas.microsoft.com/office/drawing/2014/main" id="{6E269281-6FDD-4AA8-8868-F433A7C36B4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739951" y="3722914"/>
            <a:ext cx="413655" cy="413655"/>
          </a:xfrm>
          <a:prstGeom prst="rect">
            <a:avLst/>
          </a:prstGeom>
        </p:spPr>
      </p:pic>
      <p:pic>
        <p:nvPicPr>
          <p:cNvPr id="10" name="Graphic 9" descr="Transfer">
            <a:extLst>
              <a:ext uri="{FF2B5EF4-FFF2-40B4-BE49-F238E27FC236}">
                <a16:creationId xmlns:a16="http://schemas.microsoft.com/office/drawing/2014/main" id="{5F2A4005-0BAC-4C0A-9F60-03E0EAB6504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6200000">
            <a:off x="4739950" y="4255383"/>
            <a:ext cx="413656" cy="413656"/>
          </a:xfrm>
          <a:prstGeom prst="rect">
            <a:avLst/>
          </a:prstGeom>
        </p:spPr>
      </p:pic>
      <p:sp>
        <p:nvSpPr>
          <p:cNvPr id="11" name="Flowchart: Data 10">
            <a:extLst>
              <a:ext uri="{FF2B5EF4-FFF2-40B4-BE49-F238E27FC236}">
                <a16:creationId xmlns:a16="http://schemas.microsoft.com/office/drawing/2014/main" id="{B6E1DA08-68D7-4BBD-A806-20809FCA7994}"/>
              </a:ext>
            </a:extLst>
          </p:cNvPr>
          <p:cNvSpPr/>
          <p:nvPr/>
        </p:nvSpPr>
        <p:spPr>
          <a:xfrm>
            <a:off x="4786603" y="4923139"/>
            <a:ext cx="320349" cy="307910"/>
          </a:xfrm>
          <a:prstGeom prst="flowChartInputOutpu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12" descr="Zoom in">
            <a:extLst>
              <a:ext uri="{FF2B5EF4-FFF2-40B4-BE49-F238E27FC236}">
                <a16:creationId xmlns:a16="http://schemas.microsoft.com/office/drawing/2014/main" id="{7F0F057A-0FE4-41D9-87BF-5F8F99D6E7D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739950" y="5385627"/>
            <a:ext cx="413656" cy="413656"/>
          </a:xfrm>
          <a:prstGeom prst="rect">
            <a:avLst/>
          </a:prstGeom>
        </p:spPr>
      </p:pic>
      <p:pic>
        <p:nvPicPr>
          <p:cNvPr id="15" name="Graphic 14" descr="Line arrow Horizontal U turn">
            <a:extLst>
              <a:ext uri="{FF2B5EF4-FFF2-40B4-BE49-F238E27FC236}">
                <a16:creationId xmlns:a16="http://schemas.microsoft.com/office/drawing/2014/main" id="{BAA82898-64BC-46A1-B704-DF8DDEFAAD4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739951" y="5810774"/>
            <a:ext cx="413655" cy="413655"/>
          </a:xfrm>
          <a:prstGeom prst="rect">
            <a:avLst/>
          </a:prstGeom>
        </p:spPr>
      </p:pic>
      <p:sp>
        <p:nvSpPr>
          <p:cNvPr id="16" name="TextBox 15">
            <a:extLst>
              <a:ext uri="{FF2B5EF4-FFF2-40B4-BE49-F238E27FC236}">
                <a16:creationId xmlns:a16="http://schemas.microsoft.com/office/drawing/2014/main" id="{4BD4FC48-1EFC-4929-942E-B286D7B19D42}"/>
              </a:ext>
            </a:extLst>
          </p:cNvPr>
          <p:cNvSpPr txBox="1"/>
          <p:nvPr/>
        </p:nvSpPr>
        <p:spPr>
          <a:xfrm>
            <a:off x="3741575" y="6417360"/>
            <a:ext cx="4842588" cy="369332"/>
          </a:xfrm>
          <a:prstGeom prst="rect">
            <a:avLst/>
          </a:prstGeom>
          <a:solidFill>
            <a:srgbClr val="ACACAA"/>
          </a:solidFill>
        </p:spPr>
        <p:txBody>
          <a:bodyPr wrap="square" rtlCol="0">
            <a:spAutoFit/>
          </a:bodyPr>
          <a:lstStyle/>
          <a:p>
            <a:r>
              <a:rPr lang="en-US" dirty="0"/>
              <a:t>How to fill the empty pixels ?</a:t>
            </a:r>
          </a:p>
        </p:txBody>
      </p:sp>
      <p:pic>
        <p:nvPicPr>
          <p:cNvPr id="17" name="Picture 16">
            <a:extLst>
              <a:ext uri="{FF2B5EF4-FFF2-40B4-BE49-F238E27FC236}">
                <a16:creationId xmlns:a16="http://schemas.microsoft.com/office/drawing/2014/main" id="{FE994B79-5355-4B83-A0E0-E65DB13D92A7}"/>
              </a:ext>
            </a:extLst>
          </p:cNvPr>
          <p:cNvPicPr>
            <a:picLocks noChangeAspect="1"/>
          </p:cNvPicPr>
          <p:nvPr/>
        </p:nvPicPr>
        <p:blipFill rotWithShape="1">
          <a:blip r:embed="rId13"/>
          <a:srcRect l="24337" t="59184" r="60942" b="38296"/>
          <a:stretch/>
        </p:blipFill>
        <p:spPr>
          <a:xfrm>
            <a:off x="6666600" y="2889218"/>
            <a:ext cx="3835123" cy="369332"/>
          </a:xfrm>
          <a:prstGeom prst="rect">
            <a:avLst/>
          </a:prstGeom>
        </p:spPr>
      </p:pic>
      <p:sp>
        <p:nvSpPr>
          <p:cNvPr id="3" name="Rectangle 2">
            <a:extLst>
              <a:ext uri="{FF2B5EF4-FFF2-40B4-BE49-F238E27FC236}">
                <a16:creationId xmlns:a16="http://schemas.microsoft.com/office/drawing/2014/main" id="{DD5EC8CE-3174-4F58-96E4-EE0B79B9AB31}"/>
              </a:ext>
            </a:extLst>
          </p:cNvPr>
          <p:cNvSpPr/>
          <p:nvPr/>
        </p:nvSpPr>
        <p:spPr>
          <a:xfrm>
            <a:off x="7067936" y="3446493"/>
            <a:ext cx="5124063" cy="1750979"/>
          </a:xfrm>
          <a:prstGeom prst="rect">
            <a:avLst/>
          </a:prstGeom>
          <a:solidFill>
            <a:srgbClr val="886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dirty="0"/>
              <a:t>2527		10108</a:t>
            </a:r>
          </a:p>
        </p:txBody>
      </p:sp>
      <p:sp>
        <p:nvSpPr>
          <p:cNvPr id="6" name="Arrow: Right 5">
            <a:extLst>
              <a:ext uri="{FF2B5EF4-FFF2-40B4-BE49-F238E27FC236}">
                <a16:creationId xmlns:a16="http://schemas.microsoft.com/office/drawing/2014/main" id="{69EE4CC7-BE6A-4AE5-ACB8-92563F23D40C}"/>
              </a:ext>
            </a:extLst>
          </p:cNvPr>
          <p:cNvSpPr/>
          <p:nvPr/>
        </p:nvSpPr>
        <p:spPr>
          <a:xfrm>
            <a:off x="9298731" y="4136569"/>
            <a:ext cx="662472" cy="357610"/>
          </a:xfrm>
          <a:prstGeom prst="rightArrow">
            <a:avLst/>
          </a:prstGeom>
          <a:solidFill>
            <a:srgbClr val="1A3B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0083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DE5834-966A-4E9B-9BC1-960CAD850C1A}"/>
              </a:ext>
            </a:extLst>
          </p:cNvPr>
          <p:cNvPicPr>
            <a:picLocks noChangeAspect="1"/>
          </p:cNvPicPr>
          <p:nvPr/>
        </p:nvPicPr>
        <p:blipFill rotWithShape="1">
          <a:blip r:embed="rId2"/>
          <a:srcRect l="20204" t="19456" r="16428" b="5034"/>
          <a:stretch/>
        </p:blipFill>
        <p:spPr>
          <a:xfrm>
            <a:off x="93306" y="0"/>
            <a:ext cx="11971176" cy="6842110"/>
          </a:xfrm>
          <a:prstGeom prst="rect">
            <a:avLst/>
          </a:prstGeom>
        </p:spPr>
      </p:pic>
    </p:spTree>
    <p:extLst>
      <p:ext uri="{BB962C8B-B14F-4D97-AF65-F5344CB8AC3E}">
        <p14:creationId xmlns:p14="http://schemas.microsoft.com/office/powerpoint/2010/main" val="1314440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D864-0097-407F-9F0C-C089FFDAE219}"/>
              </a:ext>
            </a:extLst>
          </p:cNvPr>
          <p:cNvSpPr>
            <a:spLocks noGrp="1"/>
          </p:cNvSpPr>
          <p:nvPr>
            <p:ph type="title"/>
          </p:nvPr>
        </p:nvSpPr>
        <p:spPr>
          <a:xfrm>
            <a:off x="4721289" y="262268"/>
            <a:ext cx="10515600" cy="1209272"/>
          </a:xfrm>
        </p:spPr>
        <p:txBody>
          <a:bodyPr>
            <a:normAutofit fontScale="90000"/>
          </a:bodyPr>
          <a:lstStyle/>
          <a:p>
            <a:r>
              <a:rPr lang="en-US" dirty="0"/>
              <a:t>First model:</a:t>
            </a:r>
            <a:br>
              <a:rPr lang="en-US" dirty="0"/>
            </a:br>
            <a:r>
              <a:rPr lang="en-US" b="1" dirty="0"/>
              <a:t>Transfer Learning with MobileNetV2</a:t>
            </a:r>
            <a:br>
              <a:rPr lang="en-US" b="1" dirty="0"/>
            </a:br>
            <a:endParaRPr lang="en-US" dirty="0"/>
          </a:p>
        </p:txBody>
      </p:sp>
      <p:sp>
        <p:nvSpPr>
          <p:cNvPr id="5" name="TextBox 4">
            <a:extLst>
              <a:ext uri="{FF2B5EF4-FFF2-40B4-BE49-F238E27FC236}">
                <a16:creationId xmlns:a16="http://schemas.microsoft.com/office/drawing/2014/main" id="{FD363D8F-7B17-4C41-B742-B54F7A5F9BE6}"/>
              </a:ext>
            </a:extLst>
          </p:cNvPr>
          <p:cNvSpPr txBox="1"/>
          <p:nvPr/>
        </p:nvSpPr>
        <p:spPr>
          <a:xfrm>
            <a:off x="251926" y="1154213"/>
            <a:ext cx="8658808" cy="1477328"/>
          </a:xfrm>
          <a:prstGeom prst="rect">
            <a:avLst/>
          </a:prstGeom>
          <a:solidFill>
            <a:srgbClr val="3A3A3A"/>
          </a:solidFill>
        </p:spPr>
        <p:txBody>
          <a:bodyPr wrap="square" rtlCol="0">
            <a:spAutoFit/>
          </a:bodyPr>
          <a:lstStyle/>
          <a:p>
            <a:r>
              <a:rPr lang="en-US" dirty="0">
                <a:solidFill>
                  <a:schemeClr val="bg1"/>
                </a:solidFill>
              </a:rPr>
              <a:t>MobileNetV2 is a model, made by Google Engineers and its purpose is to give excellent efficiency to performance ratio. It is meant for devices with less computational power. This is done by using </a:t>
            </a:r>
            <a:r>
              <a:rPr lang="en-US" b="1" dirty="0">
                <a:solidFill>
                  <a:schemeClr val="bg1"/>
                </a:solidFill>
              </a:rPr>
              <a:t>separable convolutions</a:t>
            </a:r>
            <a:r>
              <a:rPr lang="en-US" dirty="0">
                <a:solidFill>
                  <a:schemeClr val="bg1"/>
                </a:solidFill>
              </a:rPr>
              <a:t>. It consists of two steps: </a:t>
            </a:r>
            <a:r>
              <a:rPr lang="en-US" b="1" dirty="0">
                <a:solidFill>
                  <a:schemeClr val="bg1"/>
                </a:solidFill>
              </a:rPr>
              <a:t>depth wise convolution </a:t>
            </a:r>
            <a:r>
              <a:rPr lang="en-US" dirty="0">
                <a:solidFill>
                  <a:schemeClr val="bg1"/>
                </a:solidFill>
              </a:rPr>
              <a:t>(which operates on each input channel separately) and </a:t>
            </a:r>
            <a:r>
              <a:rPr lang="en-US" b="1" dirty="0">
                <a:solidFill>
                  <a:schemeClr val="bg1"/>
                </a:solidFill>
              </a:rPr>
              <a:t>pointwise convolution </a:t>
            </a:r>
            <a:r>
              <a:rPr lang="en-US" dirty="0">
                <a:solidFill>
                  <a:schemeClr val="bg1"/>
                </a:solidFill>
              </a:rPr>
              <a:t>(which combines the outputs from the depth wise step).</a:t>
            </a:r>
          </a:p>
        </p:txBody>
      </p:sp>
      <p:pic>
        <p:nvPicPr>
          <p:cNvPr id="4" name="Picture 3">
            <a:extLst>
              <a:ext uri="{FF2B5EF4-FFF2-40B4-BE49-F238E27FC236}">
                <a16:creationId xmlns:a16="http://schemas.microsoft.com/office/drawing/2014/main" id="{FED54120-3C96-46BE-8187-095FE5070AA9}"/>
              </a:ext>
            </a:extLst>
          </p:cNvPr>
          <p:cNvPicPr>
            <a:picLocks noChangeAspect="1"/>
          </p:cNvPicPr>
          <p:nvPr/>
        </p:nvPicPr>
        <p:blipFill rotWithShape="1">
          <a:blip r:embed="rId4"/>
          <a:srcRect l="29694" t="37959" r="22168" b="32789"/>
          <a:stretch/>
        </p:blipFill>
        <p:spPr>
          <a:xfrm>
            <a:off x="6677610" y="2363485"/>
            <a:ext cx="4646644" cy="1594918"/>
          </a:xfrm>
          <a:prstGeom prst="rect">
            <a:avLst/>
          </a:prstGeom>
        </p:spPr>
      </p:pic>
      <p:pic>
        <p:nvPicPr>
          <p:cNvPr id="6" name="Picture 5">
            <a:extLst>
              <a:ext uri="{FF2B5EF4-FFF2-40B4-BE49-F238E27FC236}">
                <a16:creationId xmlns:a16="http://schemas.microsoft.com/office/drawing/2014/main" id="{CB3489FF-2077-4CF1-B4B5-AA00AAE75D28}"/>
              </a:ext>
            </a:extLst>
          </p:cNvPr>
          <p:cNvPicPr>
            <a:picLocks noChangeAspect="1"/>
          </p:cNvPicPr>
          <p:nvPr/>
        </p:nvPicPr>
        <p:blipFill rotWithShape="1">
          <a:blip r:embed="rId5"/>
          <a:srcRect l="9489" t="48980" r="70536" b="31861"/>
          <a:stretch/>
        </p:blipFill>
        <p:spPr>
          <a:xfrm>
            <a:off x="251926" y="2814160"/>
            <a:ext cx="2435290" cy="1313962"/>
          </a:xfrm>
          <a:prstGeom prst="rect">
            <a:avLst/>
          </a:prstGeom>
        </p:spPr>
      </p:pic>
      <p:sp>
        <p:nvSpPr>
          <p:cNvPr id="8" name="TextBox 7">
            <a:extLst>
              <a:ext uri="{FF2B5EF4-FFF2-40B4-BE49-F238E27FC236}">
                <a16:creationId xmlns:a16="http://schemas.microsoft.com/office/drawing/2014/main" id="{13CB74E8-84A5-4B57-99E8-46B4D667BA28}"/>
              </a:ext>
            </a:extLst>
          </p:cNvPr>
          <p:cNvSpPr txBox="1"/>
          <p:nvPr/>
        </p:nvSpPr>
        <p:spPr>
          <a:xfrm>
            <a:off x="607834" y="3958403"/>
            <a:ext cx="4009054" cy="646331"/>
          </a:xfrm>
          <a:prstGeom prst="rect">
            <a:avLst/>
          </a:prstGeom>
          <a:solidFill>
            <a:srgbClr val="3A3A3A"/>
          </a:solidFill>
        </p:spPr>
        <p:txBody>
          <a:bodyPr wrap="square" rtlCol="0">
            <a:spAutoFit/>
          </a:bodyPr>
          <a:lstStyle/>
          <a:p>
            <a:r>
              <a:rPr lang="en-US" dirty="0">
                <a:solidFill>
                  <a:schemeClr val="bg1"/>
                </a:solidFill>
              </a:rPr>
              <a:t>The </a:t>
            </a:r>
            <a:r>
              <a:rPr lang="en-US" dirty="0" err="1">
                <a:solidFill>
                  <a:schemeClr val="bg1"/>
                </a:solidFill>
              </a:rPr>
              <a:t>base_model</a:t>
            </a:r>
            <a:r>
              <a:rPr lang="en-US" dirty="0">
                <a:solidFill>
                  <a:schemeClr val="bg1"/>
                </a:solidFill>
              </a:rPr>
              <a:t> is a completely frozen MobileNetV2 convolutional base.</a:t>
            </a:r>
          </a:p>
        </p:txBody>
      </p:sp>
      <p:pic>
        <p:nvPicPr>
          <p:cNvPr id="9" name="Picture 8">
            <a:extLst>
              <a:ext uri="{FF2B5EF4-FFF2-40B4-BE49-F238E27FC236}">
                <a16:creationId xmlns:a16="http://schemas.microsoft.com/office/drawing/2014/main" id="{D7ECFDB4-7654-433F-9F70-6307820A42A0}"/>
              </a:ext>
            </a:extLst>
          </p:cNvPr>
          <p:cNvPicPr>
            <a:picLocks noChangeAspect="1"/>
          </p:cNvPicPr>
          <p:nvPr/>
        </p:nvPicPr>
        <p:blipFill rotWithShape="1">
          <a:blip r:embed="rId6"/>
          <a:srcRect l="20740" t="30611" r="16428" b="14558"/>
          <a:stretch/>
        </p:blipFill>
        <p:spPr>
          <a:xfrm>
            <a:off x="5836088" y="4128122"/>
            <a:ext cx="6355912" cy="2729878"/>
          </a:xfrm>
          <a:prstGeom prst="rect">
            <a:avLst/>
          </a:prstGeom>
        </p:spPr>
      </p:pic>
      <p:sp>
        <p:nvSpPr>
          <p:cNvPr id="10" name="TextBox 9">
            <a:extLst>
              <a:ext uri="{FF2B5EF4-FFF2-40B4-BE49-F238E27FC236}">
                <a16:creationId xmlns:a16="http://schemas.microsoft.com/office/drawing/2014/main" id="{222C2C23-8821-46D9-AF95-8A6733BE5577}"/>
              </a:ext>
            </a:extLst>
          </p:cNvPr>
          <p:cNvSpPr txBox="1"/>
          <p:nvPr/>
        </p:nvSpPr>
        <p:spPr>
          <a:xfrm>
            <a:off x="1394716" y="5493061"/>
            <a:ext cx="2435290" cy="584775"/>
          </a:xfrm>
          <a:prstGeom prst="rect">
            <a:avLst/>
          </a:prstGeom>
          <a:solidFill>
            <a:srgbClr val="FFFFFF"/>
          </a:solidFill>
        </p:spPr>
        <p:txBody>
          <a:bodyPr wrap="square" rtlCol="0">
            <a:spAutoFit/>
          </a:bodyPr>
          <a:lstStyle/>
          <a:p>
            <a:r>
              <a:rPr lang="en-US" dirty="0"/>
              <a:t>Test Accuracy:</a:t>
            </a:r>
          </a:p>
          <a:p>
            <a:r>
              <a:rPr lang="en-US" sz="1400" dirty="0"/>
              <a:t>0.8877348899841309</a:t>
            </a:r>
          </a:p>
        </p:txBody>
      </p:sp>
    </p:spTree>
    <p:extLst>
      <p:ext uri="{BB962C8B-B14F-4D97-AF65-F5344CB8AC3E}">
        <p14:creationId xmlns:p14="http://schemas.microsoft.com/office/powerpoint/2010/main" val="66631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9006A-E454-4A65-BBAA-7E9D6D4A7EFE}"/>
              </a:ext>
            </a:extLst>
          </p:cNvPr>
          <p:cNvSpPr>
            <a:spLocks noGrp="1"/>
          </p:cNvSpPr>
          <p:nvPr>
            <p:ph type="title"/>
          </p:nvPr>
        </p:nvSpPr>
        <p:spPr>
          <a:xfrm>
            <a:off x="0" y="1"/>
            <a:ext cx="10030408" cy="1147664"/>
          </a:xfrm>
          <a:solidFill>
            <a:srgbClr val="2D2E30"/>
          </a:solidFill>
        </p:spPr>
        <p:txBody>
          <a:bodyPr>
            <a:normAutofit fontScale="90000"/>
          </a:bodyPr>
          <a:lstStyle/>
          <a:p>
            <a:r>
              <a:rPr lang="en-US" dirty="0">
                <a:solidFill>
                  <a:schemeClr val="bg1"/>
                </a:solidFill>
              </a:rPr>
              <a:t>Second model:</a:t>
            </a:r>
            <a:br>
              <a:rPr lang="en-US" dirty="0">
                <a:solidFill>
                  <a:schemeClr val="bg1"/>
                </a:solidFill>
              </a:rPr>
            </a:br>
            <a:r>
              <a:rPr lang="en-US" b="1" dirty="0">
                <a:solidFill>
                  <a:schemeClr val="bg1"/>
                </a:solidFill>
              </a:rPr>
              <a:t>Transfer Learning with VGG16</a:t>
            </a:r>
          </a:p>
        </p:txBody>
      </p:sp>
      <p:sp>
        <p:nvSpPr>
          <p:cNvPr id="3" name="Content Placeholder 2">
            <a:extLst>
              <a:ext uri="{FF2B5EF4-FFF2-40B4-BE49-F238E27FC236}">
                <a16:creationId xmlns:a16="http://schemas.microsoft.com/office/drawing/2014/main" id="{35D7F93A-0195-4932-A0E8-312FB0C73EEC}"/>
              </a:ext>
            </a:extLst>
          </p:cNvPr>
          <p:cNvSpPr>
            <a:spLocks noGrp="1"/>
          </p:cNvSpPr>
          <p:nvPr>
            <p:ph idx="1"/>
          </p:nvPr>
        </p:nvSpPr>
        <p:spPr>
          <a:xfrm>
            <a:off x="5482329" y="1147665"/>
            <a:ext cx="6709671" cy="1166848"/>
          </a:xfrm>
          <a:solidFill>
            <a:srgbClr val="303825"/>
          </a:solidFill>
        </p:spPr>
        <p:txBody>
          <a:bodyPr>
            <a:normAutofit/>
          </a:bodyPr>
          <a:lstStyle/>
          <a:p>
            <a:pPr marL="0" indent="0">
              <a:buNone/>
            </a:pPr>
            <a:r>
              <a:rPr lang="en-US" sz="1800" dirty="0">
                <a:solidFill>
                  <a:schemeClr val="bg1"/>
                </a:solidFill>
              </a:rPr>
              <a:t>In contrast, VGG16 was created with 16 neural layers to explore the effect of deep architectures on performance and to push the limits of what was possible. Its design is simple, but very repetitive thus very computationally expensive.</a:t>
            </a:r>
          </a:p>
        </p:txBody>
      </p:sp>
      <p:pic>
        <p:nvPicPr>
          <p:cNvPr id="5" name="Picture 4">
            <a:extLst>
              <a:ext uri="{FF2B5EF4-FFF2-40B4-BE49-F238E27FC236}">
                <a16:creationId xmlns:a16="http://schemas.microsoft.com/office/drawing/2014/main" id="{229AEE51-EA1A-4D9F-8D39-4AE36200DABD}"/>
              </a:ext>
            </a:extLst>
          </p:cNvPr>
          <p:cNvPicPr>
            <a:picLocks noChangeAspect="1"/>
          </p:cNvPicPr>
          <p:nvPr/>
        </p:nvPicPr>
        <p:blipFill>
          <a:blip r:embed="rId4"/>
          <a:stretch>
            <a:fillRect/>
          </a:stretch>
        </p:blipFill>
        <p:spPr>
          <a:xfrm>
            <a:off x="746449" y="1438553"/>
            <a:ext cx="3717879" cy="2368820"/>
          </a:xfrm>
          <a:prstGeom prst="rect">
            <a:avLst/>
          </a:prstGeom>
        </p:spPr>
      </p:pic>
      <p:pic>
        <p:nvPicPr>
          <p:cNvPr id="6" name="Picture 5">
            <a:extLst>
              <a:ext uri="{FF2B5EF4-FFF2-40B4-BE49-F238E27FC236}">
                <a16:creationId xmlns:a16="http://schemas.microsoft.com/office/drawing/2014/main" id="{52448231-6EE5-4C98-97AC-F3B5371EAACD}"/>
              </a:ext>
            </a:extLst>
          </p:cNvPr>
          <p:cNvPicPr>
            <a:picLocks noChangeAspect="1"/>
          </p:cNvPicPr>
          <p:nvPr/>
        </p:nvPicPr>
        <p:blipFill rotWithShape="1">
          <a:blip r:embed="rId5"/>
          <a:srcRect l="16377" t="28163" r="24081" b="19047"/>
          <a:stretch/>
        </p:blipFill>
        <p:spPr>
          <a:xfrm>
            <a:off x="5482328" y="2295329"/>
            <a:ext cx="6709671" cy="2957283"/>
          </a:xfrm>
          <a:prstGeom prst="rect">
            <a:avLst/>
          </a:prstGeom>
        </p:spPr>
      </p:pic>
      <p:pic>
        <p:nvPicPr>
          <p:cNvPr id="7" name="Picture 6">
            <a:extLst>
              <a:ext uri="{FF2B5EF4-FFF2-40B4-BE49-F238E27FC236}">
                <a16:creationId xmlns:a16="http://schemas.microsoft.com/office/drawing/2014/main" id="{011C4A09-AF14-4FB7-A549-0A4D0E034531}"/>
              </a:ext>
            </a:extLst>
          </p:cNvPr>
          <p:cNvPicPr>
            <a:picLocks noChangeAspect="1"/>
          </p:cNvPicPr>
          <p:nvPr/>
        </p:nvPicPr>
        <p:blipFill rotWithShape="1">
          <a:blip r:embed="rId6"/>
          <a:srcRect l="17526" t="25242" r="11684" b="12653"/>
          <a:stretch/>
        </p:blipFill>
        <p:spPr>
          <a:xfrm>
            <a:off x="177282" y="4290398"/>
            <a:ext cx="5203015" cy="2567601"/>
          </a:xfrm>
          <a:prstGeom prst="rect">
            <a:avLst/>
          </a:prstGeom>
        </p:spPr>
      </p:pic>
      <p:sp>
        <p:nvSpPr>
          <p:cNvPr id="9" name="TextBox 8">
            <a:extLst>
              <a:ext uri="{FF2B5EF4-FFF2-40B4-BE49-F238E27FC236}">
                <a16:creationId xmlns:a16="http://schemas.microsoft.com/office/drawing/2014/main" id="{A221EC10-62D4-4C3A-834B-3B7EED4848AC}"/>
              </a:ext>
            </a:extLst>
          </p:cNvPr>
          <p:cNvSpPr txBox="1"/>
          <p:nvPr/>
        </p:nvSpPr>
        <p:spPr>
          <a:xfrm>
            <a:off x="7418910" y="5574198"/>
            <a:ext cx="3060440" cy="584775"/>
          </a:xfrm>
          <a:prstGeom prst="rect">
            <a:avLst/>
          </a:prstGeom>
          <a:solidFill>
            <a:srgbClr val="0B0C0E"/>
          </a:solidFill>
        </p:spPr>
        <p:txBody>
          <a:bodyPr wrap="square" rtlCol="0">
            <a:spAutoFit/>
          </a:bodyPr>
          <a:lstStyle/>
          <a:p>
            <a:r>
              <a:rPr lang="en-US" dirty="0">
                <a:solidFill>
                  <a:schemeClr val="bg1"/>
                </a:solidFill>
              </a:rPr>
              <a:t>Test accuracy:</a:t>
            </a:r>
            <a:endParaRPr lang="en-US" dirty="0"/>
          </a:p>
          <a:p>
            <a:r>
              <a:rPr lang="en-US" sz="1400" dirty="0">
                <a:solidFill>
                  <a:schemeClr val="bg1"/>
                </a:solidFill>
              </a:rPr>
              <a:t>0.8412463068962097</a:t>
            </a:r>
          </a:p>
        </p:txBody>
      </p:sp>
    </p:spTree>
    <p:extLst>
      <p:ext uri="{BB962C8B-B14F-4D97-AF65-F5344CB8AC3E}">
        <p14:creationId xmlns:p14="http://schemas.microsoft.com/office/powerpoint/2010/main" val="31884883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Content Placeholder 14">
            <a:extLst>
              <a:ext uri="{FF2B5EF4-FFF2-40B4-BE49-F238E27FC236}">
                <a16:creationId xmlns:a16="http://schemas.microsoft.com/office/drawing/2014/main" id="{C7C638F6-85B9-4759-A45A-589FCB8F2A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18" y="0"/>
            <a:ext cx="12201036" cy="6858000"/>
          </a:xfrm>
        </p:spPr>
      </p:pic>
      <p:sp>
        <p:nvSpPr>
          <p:cNvPr id="2" name="Title 1">
            <a:extLst>
              <a:ext uri="{FF2B5EF4-FFF2-40B4-BE49-F238E27FC236}">
                <a16:creationId xmlns:a16="http://schemas.microsoft.com/office/drawing/2014/main" id="{C31A67E0-99A2-453D-8C31-E8BBFCB1A082}"/>
              </a:ext>
            </a:extLst>
          </p:cNvPr>
          <p:cNvSpPr>
            <a:spLocks noGrp="1"/>
          </p:cNvSpPr>
          <p:nvPr>
            <p:ph type="title"/>
          </p:nvPr>
        </p:nvSpPr>
        <p:spPr>
          <a:xfrm>
            <a:off x="76200" y="0"/>
            <a:ext cx="10515600" cy="1325563"/>
          </a:xfrm>
        </p:spPr>
        <p:txBody>
          <a:bodyPr/>
          <a:lstStyle/>
          <a:p>
            <a:r>
              <a:rPr lang="en-US" dirty="0"/>
              <a:t>Third model: </a:t>
            </a:r>
            <a:br>
              <a:rPr lang="en-US" dirty="0"/>
            </a:br>
            <a:r>
              <a:rPr lang="en-US" b="1" dirty="0"/>
              <a:t>CNN</a:t>
            </a:r>
          </a:p>
        </p:txBody>
      </p:sp>
      <p:sp>
        <p:nvSpPr>
          <p:cNvPr id="16" name="Rectangle 15">
            <a:extLst>
              <a:ext uri="{FF2B5EF4-FFF2-40B4-BE49-F238E27FC236}">
                <a16:creationId xmlns:a16="http://schemas.microsoft.com/office/drawing/2014/main" id="{C3CF230A-1E6B-4485-B43B-3EE6D27EF7BC}"/>
              </a:ext>
            </a:extLst>
          </p:cNvPr>
          <p:cNvSpPr/>
          <p:nvPr/>
        </p:nvSpPr>
        <p:spPr>
          <a:xfrm>
            <a:off x="0" y="1235436"/>
            <a:ext cx="5212974" cy="224683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Convolutional Neural Networks (CNNs) are a type of deep learning model designed for tasks involving image and visual data. They work by applying convolutional filters to extract features like edges, patterns, and textures, enabling the network to understand spatial hierarchies. CNNs are widely used for applications like image recognition, object detection, and segmentation due to their ability to efficiently learn complex patterns in data.</a:t>
            </a:r>
          </a:p>
        </p:txBody>
      </p:sp>
      <p:sp>
        <p:nvSpPr>
          <p:cNvPr id="17" name="Rectangle 16">
            <a:extLst>
              <a:ext uri="{FF2B5EF4-FFF2-40B4-BE49-F238E27FC236}">
                <a16:creationId xmlns:a16="http://schemas.microsoft.com/office/drawing/2014/main" id="{C0734721-DE5F-49B5-819C-EB1CA78E5C5F}"/>
              </a:ext>
            </a:extLst>
          </p:cNvPr>
          <p:cNvSpPr/>
          <p:nvPr/>
        </p:nvSpPr>
        <p:spPr>
          <a:xfrm>
            <a:off x="7879976" y="9930"/>
            <a:ext cx="4312024" cy="571948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model1 = </a:t>
            </a:r>
            <a:r>
              <a:rPr lang="en-US" sz="1000" dirty="0" err="1"/>
              <a:t>tf.keras.Sequential</a:t>
            </a:r>
            <a:r>
              <a:rPr lang="en-US" sz="1000" dirty="0"/>
              <a:t>([</a:t>
            </a:r>
          </a:p>
          <a:p>
            <a:r>
              <a:rPr lang="en-US" sz="1000" dirty="0"/>
              <a:t>  tf.keras.layers.Conv2D(32, (3, 3), activation='</a:t>
            </a:r>
            <a:r>
              <a:rPr lang="en-US" sz="1000" dirty="0" err="1"/>
              <a:t>relu</a:t>
            </a:r>
            <a:r>
              <a:rPr lang="en-US" sz="1000" dirty="0"/>
              <a:t>', </a:t>
            </a:r>
            <a:r>
              <a:rPr lang="en-US" sz="1000" dirty="0" err="1"/>
              <a:t>input_shape</a:t>
            </a:r>
            <a:r>
              <a:rPr lang="en-US" sz="1000" dirty="0"/>
              <a:t>=(128, 128, 3)),</a:t>
            </a:r>
          </a:p>
          <a:p>
            <a:r>
              <a:rPr lang="en-US" sz="1000" dirty="0"/>
              <a:t>  </a:t>
            </a:r>
            <a:r>
              <a:rPr lang="en-US" sz="1000" dirty="0" err="1"/>
              <a:t>tf.keras.layers.BatchNormalization</a:t>
            </a:r>
            <a:r>
              <a:rPr lang="en-US" sz="1000" dirty="0"/>
              <a:t>(),</a:t>
            </a:r>
          </a:p>
          <a:p>
            <a:r>
              <a:rPr lang="en-US" sz="1000" dirty="0"/>
              <a:t>  tf.keras.layers.Conv2D(32, (3, 3), activation='</a:t>
            </a:r>
            <a:r>
              <a:rPr lang="en-US" sz="1000" dirty="0" err="1"/>
              <a:t>relu</a:t>
            </a:r>
            <a:r>
              <a:rPr lang="en-US" sz="1000" dirty="0"/>
              <a:t>'),</a:t>
            </a:r>
          </a:p>
          <a:p>
            <a:r>
              <a:rPr lang="en-US" sz="1000" dirty="0"/>
              <a:t>  </a:t>
            </a:r>
            <a:r>
              <a:rPr lang="en-US" sz="1000" dirty="0" err="1"/>
              <a:t>tf.keras.layers.BatchNormalization</a:t>
            </a:r>
            <a:r>
              <a:rPr lang="en-US" sz="1000" dirty="0"/>
              <a:t>(),</a:t>
            </a:r>
          </a:p>
          <a:p>
            <a:r>
              <a:rPr lang="en-US" sz="1000" dirty="0"/>
              <a:t>  tf.keras.layers.MaxPooling2D(2, 2),</a:t>
            </a:r>
          </a:p>
          <a:p>
            <a:r>
              <a:rPr lang="en-US" sz="1000" dirty="0"/>
              <a:t>  </a:t>
            </a:r>
            <a:r>
              <a:rPr lang="en-US" sz="1000" dirty="0" err="1"/>
              <a:t>tf.keras.layers.Dropout</a:t>
            </a:r>
            <a:r>
              <a:rPr lang="en-US" sz="1000" dirty="0"/>
              <a:t>(0.2),</a:t>
            </a:r>
          </a:p>
          <a:p>
            <a:br>
              <a:rPr lang="en-US" sz="1000" dirty="0"/>
            </a:br>
            <a:r>
              <a:rPr lang="en-US" sz="1000" dirty="0"/>
              <a:t>  tf.keras.layers.Conv2D(64, (3, 3), activation='</a:t>
            </a:r>
            <a:r>
              <a:rPr lang="en-US" sz="1000" dirty="0" err="1"/>
              <a:t>relu</a:t>
            </a:r>
            <a:r>
              <a:rPr lang="en-US" sz="1000" dirty="0"/>
              <a:t>'),</a:t>
            </a:r>
          </a:p>
          <a:p>
            <a:r>
              <a:rPr lang="en-US" sz="1000" dirty="0"/>
              <a:t>  </a:t>
            </a:r>
            <a:r>
              <a:rPr lang="en-US" sz="1000" dirty="0" err="1"/>
              <a:t>tf.keras.layers.BatchNormalization</a:t>
            </a:r>
            <a:r>
              <a:rPr lang="en-US" sz="1000" dirty="0"/>
              <a:t>(),</a:t>
            </a:r>
          </a:p>
          <a:p>
            <a:r>
              <a:rPr lang="en-US" sz="1000" dirty="0"/>
              <a:t>  tf.keras.layers.Conv2D(64, (3, 3), activation='</a:t>
            </a:r>
            <a:r>
              <a:rPr lang="en-US" sz="1000" dirty="0" err="1"/>
              <a:t>relu</a:t>
            </a:r>
            <a:r>
              <a:rPr lang="en-US" sz="1000" dirty="0"/>
              <a:t>'),</a:t>
            </a:r>
          </a:p>
          <a:p>
            <a:r>
              <a:rPr lang="en-US" sz="1000" dirty="0"/>
              <a:t>  </a:t>
            </a:r>
            <a:r>
              <a:rPr lang="en-US" sz="1000" dirty="0" err="1"/>
              <a:t>tf.keras.layers.BatchNormalization</a:t>
            </a:r>
            <a:r>
              <a:rPr lang="en-US" sz="1000" dirty="0"/>
              <a:t>(),</a:t>
            </a:r>
          </a:p>
          <a:p>
            <a:r>
              <a:rPr lang="en-US" sz="1000" dirty="0"/>
              <a:t>  tf.keras.layers.MaxPooling2D(2, 2),</a:t>
            </a:r>
          </a:p>
          <a:p>
            <a:r>
              <a:rPr lang="en-US" sz="1000" dirty="0"/>
              <a:t>  </a:t>
            </a:r>
            <a:r>
              <a:rPr lang="en-US" sz="1000" dirty="0" err="1"/>
              <a:t>tf.keras.layers.Dropout</a:t>
            </a:r>
            <a:r>
              <a:rPr lang="en-US" sz="1000" dirty="0"/>
              <a:t>(0.2),</a:t>
            </a:r>
          </a:p>
          <a:p>
            <a:br>
              <a:rPr lang="en-US" sz="1000" dirty="0"/>
            </a:br>
            <a:r>
              <a:rPr lang="en-US" sz="1000" dirty="0"/>
              <a:t>  tf.keras.layers.Conv2D(128, (3, 3), activation='</a:t>
            </a:r>
            <a:r>
              <a:rPr lang="en-US" sz="1000" dirty="0" err="1"/>
              <a:t>relu</a:t>
            </a:r>
            <a:r>
              <a:rPr lang="en-US" sz="1000" dirty="0"/>
              <a:t>'),</a:t>
            </a:r>
          </a:p>
          <a:p>
            <a:r>
              <a:rPr lang="en-US" sz="1000" dirty="0"/>
              <a:t>  </a:t>
            </a:r>
            <a:r>
              <a:rPr lang="en-US" sz="1000" dirty="0" err="1"/>
              <a:t>tf.keras.layers.BatchNormalization</a:t>
            </a:r>
            <a:r>
              <a:rPr lang="en-US" sz="1000" dirty="0"/>
              <a:t>(),</a:t>
            </a:r>
          </a:p>
          <a:p>
            <a:r>
              <a:rPr lang="en-US" sz="1000" dirty="0"/>
              <a:t>  tf.keras.layers.Conv2D(128, (3, 3), activation='</a:t>
            </a:r>
            <a:r>
              <a:rPr lang="en-US" sz="1000" dirty="0" err="1"/>
              <a:t>relu</a:t>
            </a:r>
            <a:r>
              <a:rPr lang="en-US" sz="1000" dirty="0"/>
              <a:t>'),</a:t>
            </a:r>
          </a:p>
          <a:p>
            <a:r>
              <a:rPr lang="en-US" sz="1000" dirty="0"/>
              <a:t>  </a:t>
            </a:r>
            <a:r>
              <a:rPr lang="en-US" sz="1000" dirty="0" err="1"/>
              <a:t>tf.keras.layers.BatchNormalization</a:t>
            </a:r>
            <a:r>
              <a:rPr lang="en-US" sz="1000" dirty="0"/>
              <a:t>(),</a:t>
            </a:r>
          </a:p>
          <a:p>
            <a:r>
              <a:rPr lang="en-US" sz="1000" dirty="0"/>
              <a:t>  tf.keras.layers.MaxPooling2D(2, 2),</a:t>
            </a:r>
          </a:p>
          <a:p>
            <a:r>
              <a:rPr lang="en-US" sz="1000" dirty="0"/>
              <a:t>  </a:t>
            </a:r>
            <a:r>
              <a:rPr lang="en-US" sz="1000" dirty="0" err="1"/>
              <a:t>tf.keras.layers.Dropout</a:t>
            </a:r>
            <a:r>
              <a:rPr lang="en-US" sz="1000" dirty="0"/>
              <a:t>(0.2),</a:t>
            </a:r>
          </a:p>
          <a:p>
            <a:br>
              <a:rPr lang="en-US" sz="1000" dirty="0"/>
            </a:br>
            <a:r>
              <a:rPr lang="en-US" sz="1000" dirty="0"/>
              <a:t>  tf.keras.layers.Conv2D(256, (3, 3), activation='</a:t>
            </a:r>
            <a:r>
              <a:rPr lang="en-US" sz="1000" dirty="0" err="1"/>
              <a:t>relu</a:t>
            </a:r>
            <a:r>
              <a:rPr lang="en-US" sz="1000" dirty="0"/>
              <a:t>'),</a:t>
            </a:r>
          </a:p>
          <a:p>
            <a:r>
              <a:rPr lang="en-US" sz="1000" dirty="0"/>
              <a:t>  </a:t>
            </a:r>
            <a:r>
              <a:rPr lang="en-US" sz="1000" dirty="0" err="1"/>
              <a:t>tf.keras.layers.BatchNormalization</a:t>
            </a:r>
            <a:r>
              <a:rPr lang="en-US" sz="1000" dirty="0"/>
              <a:t>(),</a:t>
            </a:r>
          </a:p>
          <a:p>
            <a:r>
              <a:rPr lang="en-US" sz="1000" dirty="0"/>
              <a:t>  tf.keras.layers.Conv2D(256, (3, 3), activation='</a:t>
            </a:r>
            <a:r>
              <a:rPr lang="en-US" sz="1000" dirty="0" err="1"/>
              <a:t>relu</a:t>
            </a:r>
            <a:r>
              <a:rPr lang="en-US" sz="1000" dirty="0"/>
              <a:t>'),</a:t>
            </a:r>
          </a:p>
          <a:p>
            <a:r>
              <a:rPr lang="en-US" sz="1000" dirty="0"/>
              <a:t>  </a:t>
            </a:r>
            <a:r>
              <a:rPr lang="en-US" sz="1000" dirty="0" err="1"/>
              <a:t>tf.keras.layers.BatchNormalization</a:t>
            </a:r>
            <a:r>
              <a:rPr lang="en-US" sz="1000" dirty="0"/>
              <a:t>(),</a:t>
            </a:r>
          </a:p>
          <a:p>
            <a:r>
              <a:rPr lang="en-US" sz="1000" dirty="0"/>
              <a:t>  tf.keras.layers.MaxPooling2D(2, 2),</a:t>
            </a:r>
          </a:p>
          <a:p>
            <a:r>
              <a:rPr lang="en-US" sz="1000" dirty="0"/>
              <a:t>  </a:t>
            </a:r>
            <a:r>
              <a:rPr lang="en-US" sz="1000" dirty="0" err="1"/>
              <a:t>tf.keras.layers.Dropout</a:t>
            </a:r>
            <a:r>
              <a:rPr lang="en-US" sz="1000" dirty="0"/>
              <a:t>(0.2),</a:t>
            </a:r>
          </a:p>
          <a:p>
            <a:br>
              <a:rPr lang="en-US" sz="1000" dirty="0"/>
            </a:br>
            <a:r>
              <a:rPr lang="en-US" sz="1000" dirty="0"/>
              <a:t>  GlobalAveragePooling2D(),</a:t>
            </a:r>
          </a:p>
          <a:p>
            <a:r>
              <a:rPr lang="en-US" sz="1000" dirty="0"/>
              <a:t>  </a:t>
            </a:r>
            <a:r>
              <a:rPr lang="en-US" sz="1000" dirty="0" err="1"/>
              <a:t>tf.keras.layers.Dense</a:t>
            </a:r>
            <a:r>
              <a:rPr lang="en-US" sz="1000" dirty="0"/>
              <a:t>(512, activation='</a:t>
            </a:r>
            <a:r>
              <a:rPr lang="en-US" sz="1000" dirty="0" err="1"/>
              <a:t>relu</a:t>
            </a:r>
            <a:r>
              <a:rPr lang="en-US" sz="1000" dirty="0"/>
              <a:t>'),</a:t>
            </a:r>
          </a:p>
          <a:p>
            <a:r>
              <a:rPr lang="en-US" sz="1000" dirty="0"/>
              <a:t>  </a:t>
            </a:r>
            <a:r>
              <a:rPr lang="en-US" sz="1000" dirty="0" err="1"/>
              <a:t>tf.keras.layers.BatchNormalization</a:t>
            </a:r>
            <a:r>
              <a:rPr lang="en-US" sz="1000" dirty="0"/>
              <a:t>(),</a:t>
            </a:r>
          </a:p>
          <a:p>
            <a:r>
              <a:rPr lang="en-US" sz="1000" dirty="0"/>
              <a:t>  </a:t>
            </a:r>
            <a:r>
              <a:rPr lang="en-US" sz="1000" dirty="0" err="1"/>
              <a:t>tf.keras.layers.Dropout</a:t>
            </a:r>
            <a:r>
              <a:rPr lang="en-US" sz="1000" dirty="0"/>
              <a:t>(0.4),</a:t>
            </a:r>
          </a:p>
          <a:p>
            <a:r>
              <a:rPr lang="en-US" sz="1000" dirty="0"/>
              <a:t>  </a:t>
            </a:r>
            <a:r>
              <a:rPr lang="en-US" sz="1000" dirty="0" err="1"/>
              <a:t>tf.keras.layers.Dense</a:t>
            </a:r>
            <a:r>
              <a:rPr lang="en-US" sz="1000" dirty="0"/>
              <a:t>(6, activation='</a:t>
            </a:r>
            <a:r>
              <a:rPr lang="en-US" sz="1000" dirty="0" err="1"/>
              <a:t>softmax</a:t>
            </a:r>
            <a:r>
              <a:rPr lang="en-US" sz="1000" dirty="0"/>
              <a:t>')</a:t>
            </a:r>
          </a:p>
          <a:p>
            <a:r>
              <a:rPr lang="en-US" sz="1000" dirty="0"/>
              <a:t>])</a:t>
            </a:r>
          </a:p>
        </p:txBody>
      </p:sp>
      <p:sp>
        <p:nvSpPr>
          <p:cNvPr id="20" name="TextBox 19">
            <a:extLst>
              <a:ext uri="{FF2B5EF4-FFF2-40B4-BE49-F238E27FC236}">
                <a16:creationId xmlns:a16="http://schemas.microsoft.com/office/drawing/2014/main" id="{6A584003-D1F6-4FE3-AF49-E5D677DB8B9C}"/>
              </a:ext>
            </a:extLst>
          </p:cNvPr>
          <p:cNvSpPr txBox="1"/>
          <p:nvPr/>
        </p:nvSpPr>
        <p:spPr>
          <a:xfrm>
            <a:off x="7467909" y="6155043"/>
            <a:ext cx="3060440" cy="646331"/>
          </a:xfrm>
          <a:prstGeom prst="rect">
            <a:avLst/>
          </a:prstGeom>
          <a:solidFill>
            <a:srgbClr val="0B0C0E"/>
          </a:solidFill>
        </p:spPr>
        <p:txBody>
          <a:bodyPr wrap="square" rtlCol="0">
            <a:spAutoFit/>
          </a:bodyPr>
          <a:lstStyle/>
          <a:p>
            <a:r>
              <a:rPr lang="en-US" dirty="0">
                <a:solidFill>
                  <a:schemeClr val="bg1"/>
                </a:solidFill>
              </a:rPr>
              <a:t>Test accuracy:</a:t>
            </a:r>
            <a:endParaRPr lang="en-US" dirty="0"/>
          </a:p>
          <a:p>
            <a:r>
              <a:rPr lang="en-US" dirty="0">
                <a:solidFill>
                  <a:schemeClr val="bg1"/>
                </a:solidFill>
              </a:rPr>
              <a:t>0.8550939559936523</a:t>
            </a:r>
            <a:endParaRPr lang="en-US" sz="1400" dirty="0">
              <a:solidFill>
                <a:schemeClr val="bg1"/>
              </a:solidFill>
            </a:endParaRPr>
          </a:p>
        </p:txBody>
      </p:sp>
      <p:sp>
        <p:nvSpPr>
          <p:cNvPr id="22" name="Rectangle 21">
            <a:extLst>
              <a:ext uri="{FF2B5EF4-FFF2-40B4-BE49-F238E27FC236}">
                <a16:creationId xmlns:a16="http://schemas.microsoft.com/office/drawing/2014/main" id="{E65AA674-1A4D-43F3-9DC9-ECA77CE5361D}"/>
              </a:ext>
            </a:extLst>
          </p:cNvPr>
          <p:cNvSpPr/>
          <p:nvPr/>
        </p:nvSpPr>
        <p:spPr>
          <a:xfrm>
            <a:off x="5798678" y="970698"/>
            <a:ext cx="1382225" cy="8879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Basic CNN Architecture: Explaining 5 Layers of Convolutional Neural ...">
            <a:extLst>
              <a:ext uri="{FF2B5EF4-FFF2-40B4-BE49-F238E27FC236}">
                <a16:creationId xmlns:a16="http://schemas.microsoft.com/office/drawing/2014/main" id="{2222D7AE-E64F-4059-9D85-20477FDC1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8335" y="0"/>
            <a:ext cx="3147123" cy="1554603"/>
          </a:xfrm>
          <a:prstGeom prst="rect">
            <a:avLst/>
          </a:prstGeom>
          <a:noFill/>
          <a:ln>
            <a:noFill/>
          </a:ln>
        </p:spPr>
      </p:pic>
      <p:pic>
        <p:nvPicPr>
          <p:cNvPr id="19" name="Picture 18">
            <a:extLst>
              <a:ext uri="{FF2B5EF4-FFF2-40B4-BE49-F238E27FC236}">
                <a16:creationId xmlns:a16="http://schemas.microsoft.com/office/drawing/2014/main" id="{6BFF0A09-32FA-41B6-9BA2-73E9263CBC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8" y="4022022"/>
            <a:ext cx="5729524" cy="2826048"/>
          </a:xfrm>
          <a:prstGeom prst="rect">
            <a:avLst/>
          </a:prstGeom>
        </p:spPr>
      </p:pic>
      <p:pic>
        <p:nvPicPr>
          <p:cNvPr id="26" name="Graphic 25" descr="Question mark">
            <a:extLst>
              <a:ext uri="{FF2B5EF4-FFF2-40B4-BE49-F238E27FC236}">
                <a16:creationId xmlns:a16="http://schemas.microsoft.com/office/drawing/2014/main" id="{340E525D-CC65-4D68-B7F1-03113F09DC7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4117" y="3487137"/>
            <a:ext cx="1156447" cy="1156447"/>
          </a:xfrm>
          <a:prstGeom prst="rect">
            <a:avLst/>
          </a:prstGeom>
        </p:spPr>
      </p:pic>
      <p:sp>
        <p:nvSpPr>
          <p:cNvPr id="28" name="TextBox 27">
            <a:extLst>
              <a:ext uri="{FF2B5EF4-FFF2-40B4-BE49-F238E27FC236}">
                <a16:creationId xmlns:a16="http://schemas.microsoft.com/office/drawing/2014/main" id="{904BDC9D-4898-4E89-A0B8-C0578CB3288F}"/>
              </a:ext>
            </a:extLst>
          </p:cNvPr>
          <p:cNvSpPr txBox="1"/>
          <p:nvPr/>
        </p:nvSpPr>
        <p:spPr>
          <a:xfrm>
            <a:off x="4135360" y="6145784"/>
            <a:ext cx="2461098" cy="523220"/>
          </a:xfrm>
          <a:prstGeom prst="rect">
            <a:avLst/>
          </a:prstGeom>
          <a:noFill/>
        </p:spPr>
        <p:txBody>
          <a:bodyPr wrap="square" rtlCol="0">
            <a:spAutoFit/>
          </a:bodyPr>
          <a:lstStyle/>
          <a:p>
            <a:r>
              <a:rPr lang="en-US" sz="2800" b="1" dirty="0"/>
              <a:t>Early stopping</a:t>
            </a:r>
          </a:p>
        </p:txBody>
      </p:sp>
      <p:sp>
        <p:nvSpPr>
          <p:cNvPr id="29" name="&quot;Not Allowed&quot; Symbol 28">
            <a:extLst>
              <a:ext uri="{FF2B5EF4-FFF2-40B4-BE49-F238E27FC236}">
                <a16:creationId xmlns:a16="http://schemas.microsoft.com/office/drawing/2014/main" id="{CFED3454-1E41-4EA9-B610-FFB0E8C66EF4}"/>
              </a:ext>
            </a:extLst>
          </p:cNvPr>
          <p:cNvSpPr/>
          <p:nvPr/>
        </p:nvSpPr>
        <p:spPr>
          <a:xfrm>
            <a:off x="3612969" y="6135854"/>
            <a:ext cx="522391" cy="476476"/>
          </a:xfrm>
          <a:prstGeom prst="noSmoking">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808036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750F04A0-E6A5-41E5-9D5B-6581573013E6}"/>
              </a:ext>
            </a:extLst>
          </p:cNvPr>
          <p:cNvSpPr/>
          <p:nvPr/>
        </p:nvSpPr>
        <p:spPr>
          <a:xfrm>
            <a:off x="0" y="0"/>
            <a:ext cx="10846340" cy="1115675"/>
          </a:xfrm>
          <a:prstGeom prst="rect">
            <a:avLst/>
          </a:prstGeom>
          <a:solidFill>
            <a:srgbClr val="B4CD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0CA0E7-605B-49BF-98A4-00886F256747}"/>
              </a:ext>
            </a:extLst>
          </p:cNvPr>
          <p:cNvSpPr>
            <a:spLocks noGrp="1"/>
          </p:cNvSpPr>
          <p:nvPr>
            <p:ph type="title"/>
          </p:nvPr>
        </p:nvSpPr>
        <p:spPr>
          <a:xfrm>
            <a:off x="2513076" y="29280"/>
            <a:ext cx="10515600" cy="1096122"/>
          </a:xfrm>
        </p:spPr>
        <p:txBody>
          <a:bodyPr/>
          <a:lstStyle/>
          <a:p>
            <a:r>
              <a:rPr lang="en-US" dirty="0"/>
              <a:t>Which class was classified the best?</a:t>
            </a:r>
          </a:p>
        </p:txBody>
      </p:sp>
      <p:pic>
        <p:nvPicPr>
          <p:cNvPr id="21" name="Picture 20">
            <a:extLst>
              <a:ext uri="{FF2B5EF4-FFF2-40B4-BE49-F238E27FC236}">
                <a16:creationId xmlns:a16="http://schemas.microsoft.com/office/drawing/2014/main" id="{28ECC430-D247-4C67-9530-C0A28961F8D7}"/>
              </a:ext>
            </a:extLst>
          </p:cNvPr>
          <p:cNvPicPr>
            <a:picLocks noChangeAspect="1"/>
          </p:cNvPicPr>
          <p:nvPr/>
        </p:nvPicPr>
        <p:blipFill>
          <a:blip r:embed="rId4"/>
          <a:stretch>
            <a:fillRect/>
          </a:stretch>
        </p:blipFill>
        <p:spPr>
          <a:xfrm>
            <a:off x="0" y="3852152"/>
            <a:ext cx="4056434" cy="3005847"/>
          </a:xfrm>
          <a:prstGeom prst="rect">
            <a:avLst/>
          </a:prstGeom>
        </p:spPr>
      </p:pic>
      <p:pic>
        <p:nvPicPr>
          <p:cNvPr id="22" name="Picture 21">
            <a:extLst>
              <a:ext uri="{FF2B5EF4-FFF2-40B4-BE49-F238E27FC236}">
                <a16:creationId xmlns:a16="http://schemas.microsoft.com/office/drawing/2014/main" id="{6D3FDADB-6F17-43AE-9D90-2C18B0676F65}"/>
              </a:ext>
            </a:extLst>
          </p:cNvPr>
          <p:cNvPicPr>
            <a:picLocks noChangeAspect="1"/>
          </p:cNvPicPr>
          <p:nvPr/>
        </p:nvPicPr>
        <p:blipFill>
          <a:blip r:embed="rId5"/>
          <a:stretch>
            <a:fillRect/>
          </a:stretch>
        </p:blipFill>
        <p:spPr>
          <a:xfrm>
            <a:off x="4056434" y="3852152"/>
            <a:ext cx="4107601" cy="3005847"/>
          </a:xfrm>
          <a:prstGeom prst="rect">
            <a:avLst/>
          </a:prstGeom>
        </p:spPr>
      </p:pic>
      <p:pic>
        <p:nvPicPr>
          <p:cNvPr id="23" name="Picture 22">
            <a:extLst>
              <a:ext uri="{FF2B5EF4-FFF2-40B4-BE49-F238E27FC236}">
                <a16:creationId xmlns:a16="http://schemas.microsoft.com/office/drawing/2014/main" id="{6B92CFD7-373F-418A-8FE6-2945889A160D}"/>
              </a:ext>
            </a:extLst>
          </p:cNvPr>
          <p:cNvPicPr>
            <a:picLocks noChangeAspect="1"/>
          </p:cNvPicPr>
          <p:nvPr/>
        </p:nvPicPr>
        <p:blipFill>
          <a:blip r:embed="rId6"/>
          <a:stretch>
            <a:fillRect/>
          </a:stretch>
        </p:blipFill>
        <p:spPr>
          <a:xfrm>
            <a:off x="8164035" y="3852152"/>
            <a:ext cx="4027965" cy="3005848"/>
          </a:xfrm>
          <a:prstGeom prst="rect">
            <a:avLst/>
          </a:prstGeom>
        </p:spPr>
      </p:pic>
      <p:sp>
        <p:nvSpPr>
          <p:cNvPr id="24" name="Rectangle 23">
            <a:extLst>
              <a:ext uri="{FF2B5EF4-FFF2-40B4-BE49-F238E27FC236}">
                <a16:creationId xmlns:a16="http://schemas.microsoft.com/office/drawing/2014/main" id="{F21D2C77-D371-4D4A-8556-CFB7A7602DDB}"/>
              </a:ext>
            </a:extLst>
          </p:cNvPr>
          <p:cNvSpPr/>
          <p:nvPr/>
        </p:nvSpPr>
        <p:spPr>
          <a:xfrm>
            <a:off x="9161929" y="1497106"/>
            <a:ext cx="1398495" cy="12085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C2E3567F-CFD7-4593-8F3F-6207BF380B8E}"/>
              </a:ext>
            </a:extLst>
          </p:cNvPr>
          <p:cNvSpPr txBox="1"/>
          <p:nvPr/>
        </p:nvSpPr>
        <p:spPr>
          <a:xfrm>
            <a:off x="132228" y="3356227"/>
            <a:ext cx="11927543" cy="400110"/>
          </a:xfrm>
          <a:prstGeom prst="rect">
            <a:avLst/>
          </a:prstGeom>
          <a:noFill/>
        </p:spPr>
        <p:txBody>
          <a:bodyPr wrap="square" rtlCol="0">
            <a:spAutoFit/>
          </a:bodyPr>
          <a:lstStyle/>
          <a:p>
            <a:r>
              <a:rPr lang="en-US" dirty="0"/>
              <a:t>  </a:t>
            </a:r>
            <a:r>
              <a:rPr lang="en-US" sz="2000" b="1" dirty="0"/>
              <a:t>Transfer Learning with MobileNetV2 	     Transfer Learning with VGG16 	                            CNN</a:t>
            </a:r>
          </a:p>
        </p:txBody>
      </p:sp>
      <p:pic>
        <p:nvPicPr>
          <p:cNvPr id="34" name="Graphic 33" descr="Medal">
            <a:extLst>
              <a:ext uri="{FF2B5EF4-FFF2-40B4-BE49-F238E27FC236}">
                <a16:creationId xmlns:a16="http://schemas.microsoft.com/office/drawing/2014/main" id="{D5D1FD6D-9317-4EF3-8A5C-765C2C8DA6A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67408" y="1892799"/>
            <a:ext cx="914400" cy="914400"/>
          </a:xfrm>
          <a:prstGeom prst="rect">
            <a:avLst/>
          </a:prstGeom>
        </p:spPr>
      </p:pic>
      <p:pic>
        <p:nvPicPr>
          <p:cNvPr id="36" name="Graphic 35" descr="Sad face with no fill">
            <a:extLst>
              <a:ext uri="{FF2B5EF4-FFF2-40B4-BE49-F238E27FC236}">
                <a16:creationId xmlns:a16="http://schemas.microsoft.com/office/drawing/2014/main" id="{E6E6F200-80DD-476E-8599-F7472936EDE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096000" y="1917887"/>
            <a:ext cx="914400" cy="914400"/>
          </a:xfrm>
          <a:prstGeom prst="rect">
            <a:avLst/>
          </a:prstGeom>
        </p:spPr>
      </p:pic>
      <p:sp>
        <p:nvSpPr>
          <p:cNvPr id="37" name="TextBox 36">
            <a:extLst>
              <a:ext uri="{FF2B5EF4-FFF2-40B4-BE49-F238E27FC236}">
                <a16:creationId xmlns:a16="http://schemas.microsoft.com/office/drawing/2014/main" id="{E10C147D-E7C9-4A94-981B-3F4A118A4FED}"/>
              </a:ext>
            </a:extLst>
          </p:cNvPr>
          <p:cNvSpPr txBox="1"/>
          <p:nvPr/>
        </p:nvSpPr>
        <p:spPr>
          <a:xfrm>
            <a:off x="1437404" y="1775934"/>
            <a:ext cx="3463047" cy="1200329"/>
          </a:xfrm>
          <a:prstGeom prst="rect">
            <a:avLst/>
          </a:prstGeom>
          <a:noFill/>
        </p:spPr>
        <p:txBody>
          <a:bodyPr wrap="square" rtlCol="0">
            <a:spAutoFit/>
          </a:bodyPr>
          <a:lstStyle/>
          <a:p>
            <a:r>
              <a:rPr lang="en-US" b="1" dirty="0"/>
              <a:t>Highest accuracy </a:t>
            </a:r>
            <a:r>
              <a:rPr lang="en-US" dirty="0"/>
              <a:t>in every model was achieved on the </a:t>
            </a:r>
            <a:r>
              <a:rPr lang="en-US" b="1" dirty="0"/>
              <a:t>cardboard</a:t>
            </a:r>
            <a:r>
              <a:rPr lang="en-US" dirty="0"/>
              <a:t> images. Probably because of the </a:t>
            </a:r>
            <a:r>
              <a:rPr lang="en-US" b="1" dirty="0"/>
              <a:t>color</a:t>
            </a:r>
            <a:r>
              <a:rPr lang="en-US" dirty="0"/>
              <a:t>.</a:t>
            </a:r>
          </a:p>
        </p:txBody>
      </p:sp>
      <p:sp>
        <p:nvSpPr>
          <p:cNvPr id="38" name="TextBox 37">
            <a:extLst>
              <a:ext uri="{FF2B5EF4-FFF2-40B4-BE49-F238E27FC236}">
                <a16:creationId xmlns:a16="http://schemas.microsoft.com/office/drawing/2014/main" id="{23896E46-D908-4429-ADAA-89D5B137A601}"/>
              </a:ext>
            </a:extLst>
          </p:cNvPr>
          <p:cNvSpPr txBox="1"/>
          <p:nvPr/>
        </p:nvSpPr>
        <p:spPr>
          <a:xfrm>
            <a:off x="7415719" y="1750113"/>
            <a:ext cx="4056434" cy="1477328"/>
          </a:xfrm>
          <a:prstGeom prst="rect">
            <a:avLst/>
          </a:prstGeom>
          <a:noFill/>
        </p:spPr>
        <p:txBody>
          <a:bodyPr wrap="square" rtlCol="0">
            <a:spAutoFit/>
          </a:bodyPr>
          <a:lstStyle/>
          <a:p>
            <a:r>
              <a:rPr lang="en-US" dirty="0"/>
              <a:t>As we expected, the remaining garbage that was labeled as “</a:t>
            </a:r>
            <a:r>
              <a:rPr lang="en-US" b="1" dirty="0"/>
              <a:t>trash</a:t>
            </a:r>
            <a:r>
              <a:rPr lang="en-US" dirty="0"/>
              <a:t>” was the </a:t>
            </a:r>
            <a:r>
              <a:rPr lang="en-US" b="1" dirty="0"/>
              <a:t>hardest</a:t>
            </a:r>
            <a:r>
              <a:rPr lang="en-US" dirty="0"/>
              <a:t> to classify. The images </a:t>
            </a:r>
            <a:r>
              <a:rPr lang="en-US" b="1" dirty="0"/>
              <a:t>were very different from each other</a:t>
            </a:r>
            <a:r>
              <a:rPr lang="en-US" dirty="0"/>
              <a:t>, making learning exceptionally hard. </a:t>
            </a:r>
          </a:p>
        </p:txBody>
      </p:sp>
    </p:spTree>
    <p:extLst>
      <p:ext uri="{BB962C8B-B14F-4D97-AF65-F5344CB8AC3E}">
        <p14:creationId xmlns:p14="http://schemas.microsoft.com/office/powerpoint/2010/main" val="23343893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366</TotalTime>
  <Words>1001</Words>
  <Application>Microsoft Office PowerPoint</Application>
  <PresentationFormat>Widescreen</PresentationFormat>
  <Paragraphs>82</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Garbage classification</vt:lpstr>
      <vt:lpstr>Where is the data from?</vt:lpstr>
      <vt:lpstr>PowerPoint Presentation</vt:lpstr>
      <vt:lpstr> Data Augmentation</vt:lpstr>
      <vt:lpstr>PowerPoint Presentation</vt:lpstr>
      <vt:lpstr>First model: Transfer Learning with MobileNetV2 </vt:lpstr>
      <vt:lpstr>Second model: Transfer Learning with VGG16</vt:lpstr>
      <vt:lpstr>Third model:  CNN</vt:lpstr>
      <vt:lpstr>Which class was classified the best?</vt:lpstr>
      <vt:lpstr>    The best model so far </vt:lpstr>
      <vt:lpstr>Where can this be used?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Garbage classification</dc:title>
  <dc:creator>Davor Stefanovski</dc:creator>
  <cp:lastModifiedBy>Davor Stefanovski</cp:lastModifiedBy>
  <cp:revision>26</cp:revision>
  <dcterms:created xsi:type="dcterms:W3CDTF">2025-01-19T19:04:43Z</dcterms:created>
  <dcterms:modified xsi:type="dcterms:W3CDTF">2025-01-20T21:35:16Z</dcterms:modified>
</cp:coreProperties>
</file>

<file path=docProps/thumbnail.jpeg>
</file>